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>
        <p:scale>
          <a:sx n="66" d="100"/>
          <a:sy n="66" d="100"/>
        </p:scale>
        <p:origin x="150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2216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1371600"/>
            <a:ext cx="5029200" cy="5029200"/>
          </a:xfrm>
          <a:prstGeom prst="ellipse">
            <a:avLst/>
          </a:prstGeom>
          <a:solidFill>
            <a:srgbClr val="3776AB">
              <a:alpha val="25000"/>
            </a:srgbClr>
          </a:solidFill>
          <a:ln w="12700">
            <a:solidFill>
              <a:srgbClr val="3776AB">
                <a:alpha val="2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731520" y="3474720"/>
            <a:ext cx="2743200" cy="2743200"/>
          </a:xfrm>
          <a:prstGeom prst="ellipse">
            <a:avLst/>
          </a:prstGeom>
          <a:solidFill>
            <a:srgbClr val="FFD43B">
              <a:alpha val="15000"/>
            </a:srgbClr>
          </a:solidFill>
          <a:ln w="12700">
            <a:solidFill>
              <a:srgbClr val="FFD43B">
                <a:alpha val="1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0080"/>
            <a:ext cx="91440" cy="3840480"/>
          </a:xfrm>
          <a:prstGeom prst="rect">
            <a:avLst/>
          </a:prstGeom>
          <a:solidFill>
            <a:srgbClr val="FFD43B"/>
          </a:solidFill>
          <a:ln w="12700">
            <a:solidFill>
              <a:srgbClr val="FFD43B"/>
            </a:solidFill>
            <a:prstDash val="solid"/>
          </a:ln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594360"/>
            <a:ext cx="640080" cy="6400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77240" y="1188720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Introduction to</a:t>
            </a:r>
            <a:endParaRPr lang="en-US" sz="3000" dirty="0"/>
          </a:p>
        </p:txBody>
      </p:sp>
      <p:sp>
        <p:nvSpPr>
          <p:cNvPr id="8" name="Text 5"/>
          <p:cNvSpPr/>
          <p:nvPr/>
        </p:nvSpPr>
        <p:spPr>
          <a:xfrm>
            <a:off x="777240" y="1737360"/>
            <a:ext cx="7772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FFD4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Object-Oriented</a:t>
            </a:r>
            <a:endParaRPr lang="en-US" sz="5400" dirty="0"/>
          </a:p>
        </p:txBody>
      </p:sp>
      <p:sp>
        <p:nvSpPr>
          <p:cNvPr id="9" name="Text 6"/>
          <p:cNvSpPr/>
          <p:nvPr/>
        </p:nvSpPr>
        <p:spPr>
          <a:xfrm>
            <a:off x="777240" y="2468880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Programming in Python</a:t>
            </a:r>
            <a:endParaRPr lang="en-US" sz="3000" dirty="0"/>
          </a:p>
        </p:txBody>
      </p:sp>
      <p:sp>
        <p:nvSpPr>
          <p:cNvPr id="10" name="Shape 7"/>
          <p:cNvSpPr/>
          <p:nvPr/>
        </p:nvSpPr>
        <p:spPr>
          <a:xfrm>
            <a:off x="777240" y="3429000"/>
            <a:ext cx="1508760" cy="347472"/>
          </a:xfrm>
          <a:prstGeom prst="rect">
            <a:avLst/>
          </a:prstGeom>
          <a:solidFill>
            <a:srgbClr val="3776AB">
              <a:alpha val="80000"/>
            </a:srgbClr>
          </a:solidFill>
          <a:ln w="12700">
            <a:solidFill>
              <a:srgbClr val="3776AB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77240" y="3429000"/>
            <a:ext cx="1508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Classes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2450592" y="3429000"/>
            <a:ext cx="1508760" cy="347472"/>
          </a:xfrm>
          <a:prstGeom prst="rect">
            <a:avLst/>
          </a:prstGeom>
          <a:solidFill>
            <a:srgbClr val="A78BFA">
              <a:alpha val="80000"/>
            </a:srgbClr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2450592" y="3429000"/>
            <a:ext cx="1508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Objects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4123944" y="3429000"/>
            <a:ext cx="1508760" cy="347472"/>
          </a:xfrm>
          <a:prstGeom prst="rect">
            <a:avLst/>
          </a:prstGeom>
          <a:solidFill>
            <a:srgbClr val="22C55E">
              <a:alpha val="80000"/>
            </a:srgbClr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123944" y="3429000"/>
            <a:ext cx="1508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Attributes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5797296" y="3429000"/>
            <a:ext cx="1508760" cy="347472"/>
          </a:xfrm>
          <a:prstGeom prst="rect">
            <a:avLst/>
          </a:prstGeom>
          <a:solidFill>
            <a:srgbClr val="FB923C">
              <a:alpha val="80000"/>
            </a:srgbClr>
          </a:solidFill>
          <a:ln w="12700">
            <a:solidFill>
              <a:srgbClr val="FB923C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5797296" y="3429000"/>
            <a:ext cx="1508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Methods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7470648" y="3429000"/>
            <a:ext cx="1508760" cy="347472"/>
          </a:xfrm>
          <a:prstGeom prst="rect">
            <a:avLst/>
          </a:prstGeom>
          <a:solidFill>
            <a:srgbClr val="F87171">
              <a:alpha val="80000"/>
            </a:srgbClr>
          </a:solidFill>
          <a:ln w="12700">
            <a:solidFill>
              <a:srgbClr val="F87171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7470648" y="3429000"/>
            <a:ext cx="1508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Real-World Examples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3776AB"/>
          </a:solidFill>
          <a:ln w="12700">
            <a:solidFill>
              <a:srgbClr val="3776AB"/>
            </a:solidFill>
            <a:prstDash val="solid"/>
          </a:ln>
        </p:spPr>
        <p:txBody>
          <a:bodyPr/>
          <a:lstStyle/>
          <a:p>
            <a:endParaRPr lang="en-IE" dirty="0"/>
          </a:p>
        </p:txBody>
      </p:sp>
      <p:sp>
        <p:nvSpPr>
          <p:cNvPr id="21" name="Text 18"/>
          <p:cNvSpPr/>
          <p:nvPr/>
        </p:nvSpPr>
        <p:spPr>
          <a:xfrm>
            <a:off x="457200" y="4828032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YASHWANTRAO BHONSALE INSTITUTE OF TECHNOLOGY,SAWANTWADI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A2332"/>
          </a:solidFill>
          <a:ln w="12700">
            <a:solidFill>
              <a:srgbClr val="1A233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Syntax: Defining a Class in Python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20040" y="896112"/>
            <a:ext cx="5074920" cy="4041648"/>
          </a:xfrm>
          <a:prstGeom prst="rect">
            <a:avLst/>
          </a:prstGeom>
          <a:solidFill>
            <a:srgbClr val="0D1117"/>
          </a:solidFill>
          <a:ln w="12700">
            <a:solidFill>
              <a:srgbClr val="30363D"/>
            </a:solidFill>
            <a:prstDash val="solid"/>
          </a:ln>
          <a:effectLst>
            <a:outerShdw blurRad="152400" dist="508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30352" y="1005840"/>
            <a:ext cx="155448" cy="155448"/>
          </a:xfrm>
          <a:prstGeom prst="ellipse">
            <a:avLst/>
          </a:prstGeom>
          <a:solidFill>
            <a:srgbClr val="F87171"/>
          </a:solidFill>
          <a:ln w="12700">
            <a:solidFill>
              <a:srgbClr val="F8717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86384" y="1005840"/>
            <a:ext cx="155448" cy="155448"/>
          </a:xfrm>
          <a:prstGeom prst="ellipse">
            <a:avLst/>
          </a:prstGeom>
          <a:solidFill>
            <a:srgbClr val="FBBF24"/>
          </a:solidFill>
          <a:ln w="12700">
            <a:solidFill>
              <a:srgbClr val="FBBF2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42416" y="1005840"/>
            <a:ext cx="155448" cy="155448"/>
          </a:xfrm>
          <a:prstGeom prst="ellipse">
            <a:avLst/>
          </a:prstGeom>
          <a:solidFill>
            <a:srgbClr val="34D399"/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017520" y="969264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car_class.py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38912" y="1298448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</a:t>
            </a:r>
            <a:r>
              <a:rPr lang="en-US" sz="1050" b="1" dirty="0">
                <a:solidFill>
                  <a:srgbClr val="FFA65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Car</a:t>
            </a: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: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38912" y="1536192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"""Represents a Car object"""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38912" y="2011680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</a:t>
            </a:r>
            <a:r>
              <a:rPr lang="en-US" sz="1050" b="1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</a:t>
            </a:r>
            <a:r>
              <a:rPr lang="en-US" sz="1050" dirty="0">
                <a:solidFill>
                  <a:srgbClr val="FFA65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__init__</a:t>
            </a: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1050" dirty="0">
                <a:solidFill>
                  <a:srgbClr val="7EE78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self</a:t>
            </a: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, brand, color, speed):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438912" y="2249424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EE78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self</a:t>
            </a: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.brand  = brand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438912" y="2487168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EE78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self</a:t>
            </a: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.color  = color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438912" y="2724912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EE78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self</a:t>
            </a: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.speed  = speed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38912" y="3200400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</a:t>
            </a:r>
            <a:r>
              <a:rPr lang="en-US" sz="1050" b="1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</a:t>
            </a:r>
            <a:r>
              <a:rPr lang="en-US" sz="1050" dirty="0">
                <a:solidFill>
                  <a:srgbClr val="FFA65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accelerate</a:t>
            </a: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1050" dirty="0">
                <a:solidFill>
                  <a:srgbClr val="7EE78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self</a:t>
            </a: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):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38912" y="3438144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EE78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self</a:t>
            </a: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.speed += 10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438912" y="3675888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</a:t>
            </a:r>
            <a:r>
              <a:rPr lang="en-US" sz="1050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</a:t>
            </a:r>
            <a:r>
              <a:rPr lang="en-US" sz="105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(f"Speed: {self.speed} km/h")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438912" y="4151376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</a:t>
            </a:r>
            <a:r>
              <a:rPr lang="en-US" sz="1050" b="1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</a:t>
            </a:r>
            <a:r>
              <a:rPr lang="en-US" sz="1050" dirty="0">
                <a:solidFill>
                  <a:srgbClr val="FFA65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brake</a:t>
            </a: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1050" dirty="0">
                <a:solidFill>
                  <a:srgbClr val="7EE78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self</a:t>
            </a: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):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38912" y="4389120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EE78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self</a:t>
            </a: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.speed  = 0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438912" y="4626864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</a:t>
            </a:r>
            <a:r>
              <a:rPr lang="en-US" sz="1050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</a:t>
            </a:r>
            <a:r>
              <a:rPr lang="en-US" sz="105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("Car has stopped!")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577840" y="1051560"/>
            <a:ext cx="73152" cy="502920"/>
          </a:xfrm>
          <a:prstGeom prst="rect">
            <a:avLst/>
          </a:prstGeom>
          <a:solidFill>
            <a:srgbClr val="79C0FF"/>
          </a:solidFill>
          <a:ln w="12700">
            <a:solidFill>
              <a:srgbClr val="79C0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742432" y="1051560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9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keyword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742432" y="1298448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lowercase. Followed by class name and colon (:)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5577840" y="1920240"/>
            <a:ext cx="73152" cy="502920"/>
          </a:xfrm>
          <a:prstGeom prst="rect">
            <a:avLst/>
          </a:prstGeom>
          <a:solidFill>
            <a:srgbClr val="FFD43B"/>
          </a:solidFill>
          <a:ln w="12700">
            <a:solidFill>
              <a:srgbClr val="FFD43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742432" y="1920240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D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Docstring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742432" y="2167128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 triple-quoted description of the class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5577840" y="2468880"/>
            <a:ext cx="73152" cy="50292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742432" y="2468880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__init__() method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742432" y="2715768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Constructor — automatically called when object is created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5577840" y="3063240"/>
            <a:ext cx="73152" cy="502920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742432" y="3063240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 parameter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5742432" y="3310128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Refers to the current object. Always 1st parameter in methods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5577840" y="3611880"/>
            <a:ext cx="73152" cy="502920"/>
          </a:xfrm>
          <a:prstGeom prst="rect">
            <a:avLst/>
          </a:prstGeom>
          <a:solidFill>
            <a:srgbClr val="FB923C"/>
          </a:solidFill>
          <a:ln w="12700">
            <a:solidFill>
              <a:srgbClr val="FB923C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742432" y="3611880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B92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Instance attributes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5742432" y="3858768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self.brand stores data unique to each object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5577840" y="4160520"/>
            <a:ext cx="73152" cy="502920"/>
          </a:xfrm>
          <a:prstGeom prst="rect">
            <a:avLst/>
          </a:prstGeom>
          <a:solidFill>
            <a:srgbClr val="FFA657"/>
          </a:solidFill>
          <a:ln w="12700">
            <a:solidFill>
              <a:srgbClr val="FFA657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742432" y="4160520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A6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Methods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5742432" y="4407408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Functions inside a class that define object behavior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2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243447"/>
          </a:solidFill>
          <a:ln w="12700">
            <a:solidFill>
              <a:srgbClr val="2434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Creating Objects from a Class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20040" y="914400"/>
            <a:ext cx="8503920" cy="640080"/>
          </a:xfrm>
          <a:prstGeom prst="rect">
            <a:avLst/>
          </a:prstGeom>
          <a:solidFill>
            <a:srgbClr val="3776AB"/>
          </a:solidFill>
          <a:ln w="12700">
            <a:solidFill>
              <a:srgbClr val="3776AB"/>
            </a:solidFill>
            <a:prstDash val="solid"/>
          </a:ln>
          <a:effectLst>
            <a:outerShdw blurRad="101600" dist="254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02920" y="978408"/>
            <a:ext cx="81381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D4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Syntax:  </a:t>
            </a:r>
            <a:r>
              <a:rPr lang="en-US" sz="16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object_name  =  ClassName(arguments)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320040" y="1691640"/>
            <a:ext cx="8503920" cy="2011680"/>
          </a:xfrm>
          <a:prstGeom prst="rect">
            <a:avLst/>
          </a:prstGeom>
          <a:solidFill>
            <a:srgbClr val="0D1117"/>
          </a:solidFill>
          <a:ln w="12700">
            <a:solidFill>
              <a:srgbClr val="30363D"/>
            </a:solidFill>
            <a:prstDash val="solid"/>
          </a:ln>
          <a:effectLst>
            <a:outerShdw blurRad="127000" dist="381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02920" y="1810512"/>
            <a:ext cx="8229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Creating 3 different Car objects from the same class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02920" y="2057400"/>
            <a:ext cx="8229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7EE78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car1</a:t>
            </a:r>
            <a:r>
              <a:rPr lang="en-US" sz="11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= </a:t>
            </a:r>
            <a:r>
              <a:rPr lang="en-US" sz="1100" dirty="0">
                <a:solidFill>
                  <a:srgbClr val="FFA65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Car</a:t>
            </a:r>
            <a:r>
              <a:rPr lang="en-US" sz="11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("Toyota",  "Red",   0)</a:t>
            </a:r>
            <a:r>
              <a:rPr lang="en-US" sz="110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Object 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02920" y="2304288"/>
            <a:ext cx="8229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7EE78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car2</a:t>
            </a:r>
            <a:r>
              <a:rPr lang="en-US" sz="11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= </a:t>
            </a:r>
            <a:r>
              <a:rPr lang="en-US" sz="1100" dirty="0">
                <a:solidFill>
                  <a:srgbClr val="FFA65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Car</a:t>
            </a:r>
            <a:r>
              <a:rPr lang="en-US" sz="11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("BMW",     "Blue",  0)</a:t>
            </a:r>
            <a:r>
              <a:rPr lang="en-US" sz="110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Object 2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02920" y="2551176"/>
            <a:ext cx="8229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7EE78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car3</a:t>
            </a:r>
            <a:r>
              <a:rPr lang="en-US" sz="11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= </a:t>
            </a:r>
            <a:r>
              <a:rPr lang="en-US" sz="1100" dirty="0">
                <a:solidFill>
                  <a:srgbClr val="FFA65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Car</a:t>
            </a:r>
            <a:r>
              <a:rPr lang="en-US" sz="11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("Tesla",   "White", 0)</a:t>
            </a:r>
            <a:r>
              <a:rPr lang="en-US" sz="110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Object 3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02920" y="3044952"/>
            <a:ext cx="8229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All objects are independent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02920" y="3291840"/>
            <a:ext cx="8229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</a:t>
            </a:r>
            <a:r>
              <a:rPr lang="en-US" sz="11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(car1.brand)  </a:t>
            </a:r>
            <a:r>
              <a:rPr lang="en-US" sz="110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Output: Toyota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02920" y="3538728"/>
            <a:ext cx="8229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</a:t>
            </a:r>
            <a:r>
              <a:rPr lang="en-US" sz="11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(car2.color)  </a:t>
            </a:r>
            <a:r>
              <a:rPr lang="en-US" sz="110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Output: Blue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20040" y="3840480"/>
            <a:ext cx="8503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D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object is a separate instance with its own data: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20040" y="4187952"/>
            <a:ext cx="2788920" cy="749808"/>
          </a:xfrm>
          <a:prstGeom prst="rect">
            <a:avLst/>
          </a:prstGeom>
          <a:solidFill>
            <a:srgbClr val="1E3A5F"/>
          </a:solidFill>
          <a:ln w="19050">
            <a:solidFill>
              <a:srgbClr val="3776AB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0040" y="4187952"/>
            <a:ext cx="502920" cy="749808"/>
          </a:xfrm>
          <a:prstGeom prst="rect">
            <a:avLst/>
          </a:prstGeom>
          <a:solidFill>
            <a:srgbClr val="3776AB"/>
          </a:solidFill>
          <a:ln w="12700">
            <a:solidFill>
              <a:srgbClr val="3776A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9184" y="4297680"/>
            <a:ext cx="4846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car1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896112" y="42976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brand=Toyota  color=Red  speed=0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3200400" y="4187952"/>
            <a:ext cx="2788920" cy="749808"/>
          </a:xfrm>
          <a:prstGeom prst="rect">
            <a:avLst/>
          </a:prstGeom>
          <a:solidFill>
            <a:srgbClr val="1E3A5F"/>
          </a:solidFill>
          <a:ln w="19050">
            <a:solidFill>
              <a:srgbClr val="A78BF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200400" y="4187952"/>
            <a:ext cx="502920" cy="749808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09544" y="4297680"/>
            <a:ext cx="4846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car2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776472" y="42976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brand=BMW  color=Blue  speed=0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6080760" y="4187952"/>
            <a:ext cx="2788920" cy="749808"/>
          </a:xfrm>
          <a:prstGeom prst="rect">
            <a:avLst/>
          </a:prstGeom>
          <a:solidFill>
            <a:srgbClr val="1E3A5F"/>
          </a:solidFill>
          <a:ln w="19050">
            <a:solidFill>
              <a:srgbClr val="22C55E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080760" y="4187952"/>
            <a:ext cx="502920" cy="749808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089904" y="4297680"/>
            <a:ext cx="4846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car3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656832" y="42976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brand=Tesla  color=White  speed=0</a:t>
            </a:r>
            <a:endParaRPr lang="en-US" sz="9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A2332"/>
          </a:solidFill>
          <a:ln w="12700">
            <a:solidFill>
              <a:srgbClr val="1A233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Accessing Attributes &amp; Methods using Objects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" y="886968"/>
            <a:ext cx="8503920" cy="566928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932688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D4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Dot Notation:  </a:t>
            </a:r>
            <a:r>
              <a:rPr lang="en-US" sz="15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object</a:t>
            </a:r>
            <a:r>
              <a:rPr lang="en-US" sz="15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.attribute_name    or    </a:t>
            </a:r>
            <a:r>
              <a:rPr lang="en-US" sz="15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object</a:t>
            </a:r>
            <a:r>
              <a:rPr lang="en-US" sz="15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.method_name()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320040" y="1581912"/>
            <a:ext cx="5074920" cy="3337560"/>
          </a:xfrm>
          <a:prstGeom prst="rect">
            <a:avLst/>
          </a:prstGeom>
          <a:solidFill>
            <a:srgbClr val="0D1117"/>
          </a:solidFill>
          <a:ln w="12700">
            <a:solidFill>
              <a:srgbClr val="30363D"/>
            </a:solidFill>
            <a:prstDash val="solid"/>
          </a:ln>
          <a:effectLst>
            <a:outerShdw blurRad="127000" dist="381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57200" y="1700784"/>
            <a:ext cx="4800600" cy="2423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─── Accessing ATTRIBUTES ───</a:t>
            </a:r>
            <a:endParaRPr lang="en-US" sz="1080" dirty="0"/>
          </a:p>
        </p:txBody>
      </p:sp>
      <p:sp>
        <p:nvSpPr>
          <p:cNvPr id="8" name="Text 6"/>
          <p:cNvSpPr/>
          <p:nvPr/>
        </p:nvSpPr>
        <p:spPr>
          <a:xfrm>
            <a:off x="457200" y="1943100"/>
            <a:ext cx="4800600" cy="2423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</a:t>
            </a:r>
            <a:r>
              <a:rPr lang="en-US" sz="108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(car1.</a:t>
            </a:r>
            <a:r>
              <a:rPr lang="en-US" sz="1080" dirty="0">
                <a:solidFill>
                  <a:srgbClr val="7EE78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brand</a:t>
            </a:r>
            <a:r>
              <a:rPr lang="en-US" sz="108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</a:t>
            </a:r>
            <a:r>
              <a:rPr lang="en-US" sz="108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# Toyota</a:t>
            </a:r>
            <a:endParaRPr lang="en-US" sz="1080" dirty="0"/>
          </a:p>
        </p:txBody>
      </p:sp>
      <p:sp>
        <p:nvSpPr>
          <p:cNvPr id="9" name="Text 7"/>
          <p:cNvSpPr/>
          <p:nvPr/>
        </p:nvSpPr>
        <p:spPr>
          <a:xfrm>
            <a:off x="457200" y="2185416"/>
            <a:ext cx="4800600" cy="2423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</a:t>
            </a:r>
            <a:r>
              <a:rPr lang="en-US" sz="108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(car1.</a:t>
            </a:r>
            <a:r>
              <a:rPr lang="en-US" sz="1080" dirty="0">
                <a:solidFill>
                  <a:srgbClr val="7EE78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color</a:t>
            </a:r>
            <a:r>
              <a:rPr lang="en-US" sz="108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</a:t>
            </a:r>
            <a:r>
              <a:rPr lang="en-US" sz="108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# Red</a:t>
            </a:r>
            <a:endParaRPr lang="en-US" sz="1080" dirty="0"/>
          </a:p>
        </p:txBody>
      </p:sp>
      <p:sp>
        <p:nvSpPr>
          <p:cNvPr id="10" name="Text 8"/>
          <p:cNvSpPr/>
          <p:nvPr/>
        </p:nvSpPr>
        <p:spPr>
          <a:xfrm>
            <a:off x="457200" y="2427732"/>
            <a:ext cx="4800600" cy="2423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</a:t>
            </a:r>
            <a:r>
              <a:rPr lang="en-US" sz="108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(car1.</a:t>
            </a:r>
            <a:r>
              <a:rPr lang="en-US" sz="1080" dirty="0">
                <a:solidFill>
                  <a:srgbClr val="7EE78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speed</a:t>
            </a:r>
            <a:r>
              <a:rPr lang="en-US" sz="108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</a:t>
            </a:r>
            <a:r>
              <a:rPr lang="en-US" sz="108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# 0</a:t>
            </a:r>
            <a:endParaRPr lang="en-US" sz="1080" dirty="0"/>
          </a:p>
        </p:txBody>
      </p:sp>
      <p:sp>
        <p:nvSpPr>
          <p:cNvPr id="11" name="Text 9"/>
          <p:cNvSpPr/>
          <p:nvPr/>
        </p:nvSpPr>
        <p:spPr>
          <a:xfrm>
            <a:off x="457200" y="2912364"/>
            <a:ext cx="4800600" cy="2423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─── Calling METHODS ───</a:t>
            </a:r>
            <a:endParaRPr lang="en-US" sz="1080" dirty="0"/>
          </a:p>
        </p:txBody>
      </p:sp>
      <p:sp>
        <p:nvSpPr>
          <p:cNvPr id="12" name="Text 10"/>
          <p:cNvSpPr/>
          <p:nvPr/>
        </p:nvSpPr>
        <p:spPr>
          <a:xfrm>
            <a:off x="457200" y="3154680"/>
            <a:ext cx="4800600" cy="2423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car1.</a:t>
            </a:r>
            <a:r>
              <a:rPr lang="en-US" sz="1080" dirty="0">
                <a:solidFill>
                  <a:srgbClr val="FFA65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accelerate</a:t>
            </a:r>
            <a:r>
              <a:rPr lang="en-US" sz="108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()    </a:t>
            </a:r>
            <a:r>
              <a:rPr lang="en-US" sz="108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Speed: 10 km/h</a:t>
            </a:r>
            <a:endParaRPr lang="en-US" sz="1080" dirty="0"/>
          </a:p>
        </p:txBody>
      </p:sp>
      <p:sp>
        <p:nvSpPr>
          <p:cNvPr id="13" name="Text 11"/>
          <p:cNvSpPr/>
          <p:nvPr/>
        </p:nvSpPr>
        <p:spPr>
          <a:xfrm>
            <a:off x="457200" y="3396996"/>
            <a:ext cx="4800600" cy="2423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car1.</a:t>
            </a:r>
            <a:r>
              <a:rPr lang="en-US" sz="1080" dirty="0">
                <a:solidFill>
                  <a:srgbClr val="FFA65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accelerate</a:t>
            </a:r>
            <a:r>
              <a:rPr lang="en-US" sz="108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()    </a:t>
            </a:r>
            <a:r>
              <a:rPr lang="en-US" sz="108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Speed: 20 km/h</a:t>
            </a:r>
            <a:endParaRPr lang="en-US" sz="1080" dirty="0"/>
          </a:p>
        </p:txBody>
      </p:sp>
      <p:sp>
        <p:nvSpPr>
          <p:cNvPr id="14" name="Text 12"/>
          <p:cNvSpPr/>
          <p:nvPr/>
        </p:nvSpPr>
        <p:spPr>
          <a:xfrm>
            <a:off x="457200" y="3639312"/>
            <a:ext cx="4800600" cy="2423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car1.</a:t>
            </a:r>
            <a:r>
              <a:rPr lang="en-US" sz="1080" dirty="0">
                <a:solidFill>
                  <a:srgbClr val="FFA65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brake</a:t>
            </a:r>
            <a:r>
              <a:rPr lang="en-US" sz="108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()        </a:t>
            </a:r>
            <a:r>
              <a:rPr lang="en-US" sz="108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Car has stopped!</a:t>
            </a:r>
            <a:endParaRPr lang="en-US" sz="1080" dirty="0"/>
          </a:p>
        </p:txBody>
      </p:sp>
      <p:sp>
        <p:nvSpPr>
          <p:cNvPr id="15" name="Text 13"/>
          <p:cNvSpPr/>
          <p:nvPr/>
        </p:nvSpPr>
        <p:spPr>
          <a:xfrm>
            <a:off x="457200" y="4123944"/>
            <a:ext cx="4800600" cy="2423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─── Modifying ATTRIBUTES ───</a:t>
            </a:r>
            <a:endParaRPr lang="en-US" sz="1080" dirty="0"/>
          </a:p>
        </p:txBody>
      </p:sp>
      <p:sp>
        <p:nvSpPr>
          <p:cNvPr id="16" name="Text 14"/>
          <p:cNvSpPr/>
          <p:nvPr/>
        </p:nvSpPr>
        <p:spPr>
          <a:xfrm>
            <a:off x="457200" y="4366260"/>
            <a:ext cx="4800600" cy="2423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car1.</a:t>
            </a:r>
            <a:r>
              <a:rPr lang="en-US" sz="1080" dirty="0">
                <a:solidFill>
                  <a:srgbClr val="7EE78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color</a:t>
            </a:r>
            <a:r>
              <a:rPr lang="en-US" sz="108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= </a:t>
            </a:r>
            <a:r>
              <a:rPr lang="en-US" sz="108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"Blue"</a:t>
            </a:r>
            <a:endParaRPr lang="en-US" sz="1080" dirty="0"/>
          </a:p>
        </p:txBody>
      </p:sp>
      <p:sp>
        <p:nvSpPr>
          <p:cNvPr id="17" name="Text 15"/>
          <p:cNvSpPr/>
          <p:nvPr/>
        </p:nvSpPr>
        <p:spPr>
          <a:xfrm>
            <a:off x="457200" y="4608576"/>
            <a:ext cx="4800600" cy="2423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</a:t>
            </a:r>
            <a:r>
              <a:rPr lang="en-US" sz="108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(car1.</a:t>
            </a:r>
            <a:r>
              <a:rPr lang="en-US" sz="1080" dirty="0">
                <a:solidFill>
                  <a:srgbClr val="7EE78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color</a:t>
            </a:r>
            <a:r>
              <a:rPr lang="en-US" sz="108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</a:t>
            </a:r>
            <a:r>
              <a:rPr lang="en-US" sz="108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# Blue</a:t>
            </a:r>
            <a:endParaRPr lang="en-US" sz="1080" dirty="0"/>
          </a:p>
        </p:txBody>
      </p:sp>
      <p:sp>
        <p:nvSpPr>
          <p:cNvPr id="18" name="Shape 16"/>
          <p:cNvSpPr/>
          <p:nvPr/>
        </p:nvSpPr>
        <p:spPr>
          <a:xfrm>
            <a:off x="5577840" y="1581912"/>
            <a:ext cx="324612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5577840" y="1581912"/>
            <a:ext cx="438912" cy="749808"/>
          </a:xfrm>
          <a:prstGeom prst="rect">
            <a:avLst/>
          </a:prstGeom>
          <a:solidFill>
            <a:srgbClr val="3776AB"/>
          </a:solidFill>
          <a:ln w="12700">
            <a:solidFill>
              <a:srgbClr val="3776A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577840" y="1801368"/>
            <a:ext cx="4389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089904" y="1627632"/>
            <a:ext cx="2606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Dot (.) operator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089904" y="1901952"/>
            <a:ext cx="2606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dot connects an object to its attribute or method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5577840" y="2404872"/>
            <a:ext cx="324612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5577840" y="2404872"/>
            <a:ext cx="438912" cy="749808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577840" y="2624328"/>
            <a:ext cx="4389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()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089904" y="2450592"/>
            <a:ext cx="2606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 call syntax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089904" y="2724912"/>
            <a:ext cx="2606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Methods need () to execute — they are function calls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5577840" y="3227832"/>
            <a:ext cx="324612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5577840" y="3227832"/>
            <a:ext cx="438912" cy="749808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577840" y="3447288"/>
            <a:ext cx="4389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089904" y="3273552"/>
            <a:ext cx="2606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Updating attributes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6089904" y="3547872"/>
            <a:ext cx="2606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= to change an attribute's value directly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5577840" y="4050792"/>
            <a:ext cx="324612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5577840" y="4050792"/>
            <a:ext cx="438912" cy="749808"/>
          </a:xfrm>
          <a:prstGeom prst="rect">
            <a:avLst/>
          </a:prstGeom>
          <a:solidFill>
            <a:srgbClr val="FFD43B"/>
          </a:solidFill>
          <a:ln w="12700">
            <a:solidFill>
              <a:srgbClr val="FFD43B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577840" y="4270248"/>
            <a:ext cx="4389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23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f-string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089904" y="4096512"/>
            <a:ext cx="2606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 inside class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6089904" y="4370832"/>
            <a:ext cx="2606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self.attribute inside class, not object_name.attribute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2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243447"/>
          </a:solidFill>
          <a:ln w="12700">
            <a:solidFill>
              <a:srgbClr val="243447"/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137160"/>
            <a:ext cx="475488" cy="47548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109728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Complete Example: Student Class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320040" y="883194"/>
            <a:ext cx="5120640" cy="4069080"/>
          </a:xfrm>
          <a:prstGeom prst="rect">
            <a:avLst/>
          </a:prstGeom>
          <a:solidFill>
            <a:srgbClr val="0D1117"/>
          </a:solidFill>
          <a:ln w="12700">
            <a:solidFill>
              <a:srgbClr val="30363D"/>
            </a:solidFill>
            <a:prstDash val="solid"/>
          </a:ln>
          <a:effectLst>
            <a:outerShdw blurRad="152400" dist="508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IE" dirty="0"/>
          </a:p>
        </p:txBody>
      </p:sp>
      <p:sp>
        <p:nvSpPr>
          <p:cNvPr id="6" name="Shape 3"/>
          <p:cNvSpPr/>
          <p:nvPr/>
        </p:nvSpPr>
        <p:spPr>
          <a:xfrm>
            <a:off x="502920" y="987552"/>
            <a:ext cx="146304" cy="146304"/>
          </a:xfrm>
          <a:prstGeom prst="ellipse">
            <a:avLst/>
          </a:prstGeom>
          <a:solidFill>
            <a:srgbClr val="F87171"/>
          </a:solidFill>
          <a:ln w="12700">
            <a:solidFill>
              <a:srgbClr val="F87171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758952" y="987552"/>
            <a:ext cx="146304" cy="146304"/>
          </a:xfrm>
          <a:prstGeom prst="ellipse">
            <a:avLst/>
          </a:prstGeom>
          <a:solidFill>
            <a:srgbClr val="FBBF24"/>
          </a:solidFill>
          <a:ln w="12700">
            <a:solidFill>
              <a:srgbClr val="FBBF24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1014984" y="987552"/>
            <a:ext cx="146304" cy="146304"/>
          </a:xfrm>
          <a:prstGeom prst="ellipse">
            <a:avLst/>
          </a:prstGeom>
          <a:solidFill>
            <a:srgbClr val="34D399"/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3200400" y="950976"/>
            <a:ext cx="2011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student.py</a:t>
            </a:r>
            <a:endParaRPr lang="en-US" sz="950" dirty="0"/>
          </a:p>
        </p:txBody>
      </p:sp>
      <p:sp>
        <p:nvSpPr>
          <p:cNvPr id="10" name="Text 7"/>
          <p:cNvSpPr/>
          <p:nvPr/>
        </p:nvSpPr>
        <p:spPr>
          <a:xfrm>
            <a:off x="457200" y="1234440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30" b="1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</a:t>
            </a:r>
            <a:r>
              <a:rPr lang="en-US" sz="1030" b="1" dirty="0">
                <a:solidFill>
                  <a:srgbClr val="FFA65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Student</a:t>
            </a: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:</a:t>
            </a:r>
            <a:endParaRPr lang="en-US" sz="1030" dirty="0"/>
          </a:p>
        </p:txBody>
      </p:sp>
      <p:sp>
        <p:nvSpPr>
          <p:cNvPr id="12" name="Text 9"/>
          <p:cNvSpPr/>
          <p:nvPr/>
        </p:nvSpPr>
        <p:spPr>
          <a:xfrm>
            <a:off x="457200" y="1465072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</a:t>
            </a:r>
            <a:r>
              <a:rPr lang="en-US" sz="1030" b="1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</a:t>
            </a:r>
            <a:r>
              <a:rPr lang="en-US" sz="1030" dirty="0">
                <a:solidFill>
                  <a:srgbClr val="FFA65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__init__</a:t>
            </a: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1030" dirty="0">
                <a:solidFill>
                  <a:srgbClr val="7EE78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self</a:t>
            </a: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, name, roll_no, marks):</a:t>
            </a:r>
            <a:endParaRPr lang="en-US" sz="1030" dirty="0"/>
          </a:p>
        </p:txBody>
      </p:sp>
      <p:sp>
        <p:nvSpPr>
          <p:cNvPr id="13" name="Text 10"/>
          <p:cNvSpPr/>
          <p:nvPr/>
        </p:nvSpPr>
        <p:spPr>
          <a:xfrm>
            <a:off x="457200" y="1690116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30" dirty="0">
                <a:solidFill>
                  <a:srgbClr val="7EE78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self</a:t>
            </a: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.name    = name</a:t>
            </a:r>
            <a:endParaRPr lang="en-US" sz="1030" dirty="0"/>
          </a:p>
        </p:txBody>
      </p:sp>
      <p:sp>
        <p:nvSpPr>
          <p:cNvPr id="14" name="Text 11"/>
          <p:cNvSpPr/>
          <p:nvPr/>
        </p:nvSpPr>
        <p:spPr>
          <a:xfrm>
            <a:off x="457200" y="1902460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30" dirty="0">
                <a:solidFill>
                  <a:srgbClr val="7EE78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self</a:t>
            </a: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.roll_no = roll_no</a:t>
            </a:r>
            <a:endParaRPr lang="en-US" sz="1030" dirty="0"/>
          </a:p>
        </p:txBody>
      </p:sp>
      <p:sp>
        <p:nvSpPr>
          <p:cNvPr id="15" name="Text 12"/>
          <p:cNvSpPr/>
          <p:nvPr/>
        </p:nvSpPr>
        <p:spPr>
          <a:xfrm>
            <a:off x="457200" y="2114804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30" dirty="0">
                <a:solidFill>
                  <a:srgbClr val="7EE78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self</a:t>
            </a: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.marks   = marks</a:t>
            </a:r>
            <a:endParaRPr lang="en-US" sz="1030" dirty="0"/>
          </a:p>
        </p:txBody>
      </p:sp>
      <p:sp>
        <p:nvSpPr>
          <p:cNvPr id="16" name="Text 13"/>
          <p:cNvSpPr/>
          <p:nvPr/>
        </p:nvSpPr>
        <p:spPr>
          <a:xfrm>
            <a:off x="457200" y="2310892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</a:t>
            </a:r>
            <a:r>
              <a:rPr lang="en-US" sz="1030" b="1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</a:t>
            </a:r>
            <a:r>
              <a:rPr lang="en-US" sz="1030" dirty="0">
                <a:solidFill>
                  <a:srgbClr val="FFA65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display</a:t>
            </a: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1030" dirty="0">
                <a:solidFill>
                  <a:srgbClr val="7EE78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self</a:t>
            </a: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):</a:t>
            </a:r>
            <a:endParaRPr lang="en-US" sz="1030" dirty="0"/>
          </a:p>
        </p:txBody>
      </p:sp>
      <p:sp>
        <p:nvSpPr>
          <p:cNvPr id="17" name="Text 14"/>
          <p:cNvSpPr/>
          <p:nvPr/>
        </p:nvSpPr>
        <p:spPr>
          <a:xfrm>
            <a:off x="457200" y="2468810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</a:t>
            </a:r>
            <a:r>
              <a:rPr lang="en-US" sz="1030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</a:t>
            </a:r>
            <a:r>
              <a:rPr lang="en-US" sz="103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(f"Name : {self.name}")</a:t>
            </a:r>
            <a:endParaRPr lang="en-US" sz="1030" dirty="0"/>
          </a:p>
        </p:txBody>
      </p:sp>
      <p:sp>
        <p:nvSpPr>
          <p:cNvPr id="18" name="Text 15"/>
          <p:cNvSpPr/>
          <p:nvPr/>
        </p:nvSpPr>
        <p:spPr>
          <a:xfrm>
            <a:off x="457200" y="2681154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</a:t>
            </a:r>
            <a:r>
              <a:rPr lang="en-US" sz="1030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</a:t>
            </a:r>
            <a:r>
              <a:rPr lang="en-US" sz="103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(f"Roll : {self.roll_no}")</a:t>
            </a:r>
            <a:endParaRPr lang="en-US" sz="1030" dirty="0"/>
          </a:p>
        </p:txBody>
      </p:sp>
      <p:sp>
        <p:nvSpPr>
          <p:cNvPr id="19" name="Text 16"/>
          <p:cNvSpPr/>
          <p:nvPr/>
        </p:nvSpPr>
        <p:spPr>
          <a:xfrm>
            <a:off x="457200" y="2893498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</a:t>
            </a:r>
            <a:r>
              <a:rPr lang="en-US" sz="1030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</a:t>
            </a:r>
            <a:r>
              <a:rPr lang="en-US" sz="103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(f"Marks: {self.marks}")</a:t>
            </a:r>
            <a:endParaRPr lang="en-US" sz="1030" dirty="0"/>
          </a:p>
        </p:txBody>
      </p:sp>
      <p:sp>
        <p:nvSpPr>
          <p:cNvPr id="20" name="Text 17"/>
          <p:cNvSpPr/>
          <p:nvPr/>
        </p:nvSpPr>
        <p:spPr>
          <a:xfrm>
            <a:off x="457200" y="3085955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</a:t>
            </a:r>
            <a:r>
              <a:rPr lang="en-US" sz="1030" b="1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</a:t>
            </a:r>
            <a:r>
              <a:rPr lang="en-US" sz="1030" dirty="0">
                <a:solidFill>
                  <a:srgbClr val="FFA65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get_grade</a:t>
            </a: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1030" dirty="0">
                <a:solidFill>
                  <a:srgbClr val="7EE78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self</a:t>
            </a: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):</a:t>
            </a:r>
            <a:endParaRPr lang="en-US" sz="1030" dirty="0"/>
          </a:p>
        </p:txBody>
      </p:sp>
      <p:sp>
        <p:nvSpPr>
          <p:cNvPr id="21" name="Text 18"/>
          <p:cNvSpPr/>
          <p:nvPr/>
        </p:nvSpPr>
        <p:spPr>
          <a:xfrm>
            <a:off x="457200" y="3310999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</a:t>
            </a:r>
            <a:r>
              <a:rPr lang="en-US" sz="1030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 </a:t>
            </a: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self.marks &gt;= 90:</a:t>
            </a:r>
            <a:endParaRPr lang="en-US" sz="1030" dirty="0"/>
          </a:p>
        </p:txBody>
      </p:sp>
      <p:sp>
        <p:nvSpPr>
          <p:cNvPr id="22" name="Text 19"/>
          <p:cNvSpPr/>
          <p:nvPr/>
        </p:nvSpPr>
        <p:spPr>
          <a:xfrm>
            <a:off x="471714" y="3456215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</a:t>
            </a:r>
            <a:r>
              <a:rPr lang="en-US" sz="1030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return </a:t>
            </a:r>
            <a:r>
              <a:rPr lang="en-US" sz="103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"A"</a:t>
            </a:r>
            <a:endParaRPr lang="en-US" sz="1030" dirty="0"/>
          </a:p>
        </p:txBody>
      </p:sp>
      <p:sp>
        <p:nvSpPr>
          <p:cNvPr id="23" name="Text 20"/>
          <p:cNvSpPr/>
          <p:nvPr/>
        </p:nvSpPr>
        <p:spPr>
          <a:xfrm>
            <a:off x="457200" y="3597803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</a:t>
            </a:r>
            <a:r>
              <a:rPr lang="en-US" sz="1030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elif </a:t>
            </a: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self.marks &gt;= 75:</a:t>
            </a:r>
            <a:endParaRPr lang="en-US" sz="1030" dirty="0"/>
          </a:p>
        </p:txBody>
      </p:sp>
      <p:sp>
        <p:nvSpPr>
          <p:cNvPr id="24" name="Text 21"/>
          <p:cNvSpPr/>
          <p:nvPr/>
        </p:nvSpPr>
        <p:spPr>
          <a:xfrm>
            <a:off x="471714" y="3733949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</a:t>
            </a:r>
            <a:r>
              <a:rPr lang="en-US" sz="1030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return </a:t>
            </a:r>
            <a:r>
              <a:rPr lang="en-US" sz="103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"B“  </a:t>
            </a:r>
            <a:endParaRPr lang="en-US" sz="1030" dirty="0"/>
          </a:p>
        </p:txBody>
      </p:sp>
      <p:sp>
        <p:nvSpPr>
          <p:cNvPr id="25" name="Shape 22"/>
          <p:cNvSpPr/>
          <p:nvPr/>
        </p:nvSpPr>
        <p:spPr>
          <a:xfrm>
            <a:off x="5623560" y="868680"/>
            <a:ext cx="3200400" cy="4069080"/>
          </a:xfrm>
          <a:prstGeom prst="rect">
            <a:avLst/>
          </a:prstGeom>
          <a:solidFill>
            <a:srgbClr val="1E3A5F"/>
          </a:solidFill>
          <a:ln w="12700">
            <a:solidFill>
              <a:srgbClr val="A78BFA"/>
            </a:solidFill>
            <a:prstDash val="solid"/>
          </a:ln>
          <a:effectLst>
            <a:outerShdw blurRad="101600" dist="254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26" name="Text 23"/>
          <p:cNvSpPr/>
          <p:nvPr/>
        </p:nvSpPr>
        <p:spPr>
          <a:xfrm>
            <a:off x="5760720" y="987552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D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Using the class:</a:t>
            </a:r>
            <a:endParaRPr lang="en-US" sz="1100" dirty="0"/>
          </a:p>
        </p:txBody>
      </p:sp>
      <p:sp>
        <p:nvSpPr>
          <p:cNvPr id="27" name="Text 24"/>
          <p:cNvSpPr/>
          <p:nvPr/>
        </p:nvSpPr>
        <p:spPr>
          <a:xfrm>
            <a:off x="5760720" y="1298448"/>
            <a:ext cx="29718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Create objects</a:t>
            </a:r>
            <a:endParaRPr lang="en-US" sz="1050" dirty="0"/>
          </a:p>
        </p:txBody>
      </p:sp>
      <p:sp>
        <p:nvSpPr>
          <p:cNvPr id="28" name="Text 25"/>
          <p:cNvSpPr/>
          <p:nvPr/>
        </p:nvSpPr>
        <p:spPr>
          <a:xfrm>
            <a:off x="5760720" y="1545336"/>
            <a:ext cx="29718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s1 = </a:t>
            </a:r>
            <a:r>
              <a:rPr lang="en-US" sz="1050" dirty="0">
                <a:solidFill>
                  <a:srgbClr val="FFA65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Student</a:t>
            </a: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("Alice", 101, 92)</a:t>
            </a:r>
            <a:endParaRPr lang="en-US" sz="1050" dirty="0"/>
          </a:p>
        </p:txBody>
      </p:sp>
      <p:sp>
        <p:nvSpPr>
          <p:cNvPr id="29" name="Text 26"/>
          <p:cNvSpPr/>
          <p:nvPr/>
        </p:nvSpPr>
        <p:spPr>
          <a:xfrm>
            <a:off x="5760720" y="1792224"/>
            <a:ext cx="29718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s2 = </a:t>
            </a:r>
            <a:r>
              <a:rPr lang="en-US" sz="1050" dirty="0">
                <a:solidFill>
                  <a:srgbClr val="FFA65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Student</a:t>
            </a: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("Bob",   102, 78)</a:t>
            </a:r>
            <a:endParaRPr lang="en-US" sz="1050" dirty="0"/>
          </a:p>
        </p:txBody>
      </p:sp>
      <p:sp>
        <p:nvSpPr>
          <p:cNvPr id="30" name="Text 27"/>
          <p:cNvSpPr/>
          <p:nvPr/>
        </p:nvSpPr>
        <p:spPr>
          <a:xfrm>
            <a:off x="5760720" y="2286000"/>
            <a:ext cx="29718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Call methods</a:t>
            </a:r>
            <a:endParaRPr lang="en-US" sz="1050" dirty="0"/>
          </a:p>
        </p:txBody>
      </p:sp>
      <p:sp>
        <p:nvSpPr>
          <p:cNvPr id="31" name="Text 28"/>
          <p:cNvSpPr/>
          <p:nvPr/>
        </p:nvSpPr>
        <p:spPr>
          <a:xfrm>
            <a:off x="5760720" y="2532888"/>
            <a:ext cx="29718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s1.</a:t>
            </a:r>
            <a:r>
              <a:rPr lang="en-US" sz="1050" dirty="0">
                <a:solidFill>
                  <a:srgbClr val="FFA65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display</a:t>
            </a: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()</a:t>
            </a:r>
            <a:endParaRPr lang="en-US" sz="1050" dirty="0"/>
          </a:p>
        </p:txBody>
      </p:sp>
      <p:sp>
        <p:nvSpPr>
          <p:cNvPr id="32" name="Text 29"/>
          <p:cNvSpPr/>
          <p:nvPr/>
        </p:nvSpPr>
        <p:spPr>
          <a:xfrm>
            <a:off x="5760720" y="2779776"/>
            <a:ext cx="29718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</a:t>
            </a: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(s1.</a:t>
            </a:r>
            <a:r>
              <a:rPr lang="en-US" sz="1050" dirty="0">
                <a:solidFill>
                  <a:srgbClr val="FFA65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get_grade</a:t>
            </a: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())</a:t>
            </a:r>
            <a:endParaRPr lang="en-US" sz="1050" dirty="0"/>
          </a:p>
        </p:txBody>
      </p:sp>
      <p:sp>
        <p:nvSpPr>
          <p:cNvPr id="33" name="Shape 30"/>
          <p:cNvSpPr/>
          <p:nvPr/>
        </p:nvSpPr>
        <p:spPr>
          <a:xfrm>
            <a:off x="5760720" y="3090672"/>
            <a:ext cx="2926080" cy="1298448"/>
          </a:xfrm>
          <a:prstGeom prst="rect">
            <a:avLst/>
          </a:prstGeom>
          <a:solidFill>
            <a:srgbClr val="0A1628"/>
          </a:solidFill>
          <a:ln w="19050">
            <a:solidFill>
              <a:srgbClr val="22C55E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5870448" y="3145536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Output</a:t>
            </a:r>
            <a:endParaRPr lang="en-US" sz="1100" dirty="0"/>
          </a:p>
        </p:txBody>
      </p:sp>
      <p:sp>
        <p:nvSpPr>
          <p:cNvPr id="35" name="Text 32"/>
          <p:cNvSpPr/>
          <p:nvPr/>
        </p:nvSpPr>
        <p:spPr>
          <a:xfrm>
            <a:off x="5870448" y="3456432"/>
            <a:ext cx="2651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Name : Alice</a:t>
            </a:r>
            <a:endParaRPr lang="en-US" sz="1100" dirty="0"/>
          </a:p>
        </p:txBody>
      </p:sp>
      <p:sp>
        <p:nvSpPr>
          <p:cNvPr id="36" name="Text 33"/>
          <p:cNvSpPr/>
          <p:nvPr/>
        </p:nvSpPr>
        <p:spPr>
          <a:xfrm>
            <a:off x="5870448" y="3685032"/>
            <a:ext cx="2651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Roll : 101</a:t>
            </a:r>
            <a:endParaRPr lang="en-US" sz="1100" dirty="0"/>
          </a:p>
        </p:txBody>
      </p:sp>
      <p:sp>
        <p:nvSpPr>
          <p:cNvPr id="37" name="Text 34"/>
          <p:cNvSpPr/>
          <p:nvPr/>
        </p:nvSpPr>
        <p:spPr>
          <a:xfrm>
            <a:off x="5870448" y="3913632"/>
            <a:ext cx="2651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Marks: 92</a:t>
            </a:r>
            <a:endParaRPr lang="en-US" sz="1100" dirty="0"/>
          </a:p>
        </p:txBody>
      </p:sp>
      <p:sp>
        <p:nvSpPr>
          <p:cNvPr id="38" name="Text 35"/>
          <p:cNvSpPr/>
          <p:nvPr/>
        </p:nvSpPr>
        <p:spPr>
          <a:xfrm>
            <a:off x="5870448" y="4142232"/>
            <a:ext cx="2651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</a:t>
            </a:r>
            <a:endParaRPr lang="en-US" sz="1100" dirty="0"/>
          </a:p>
        </p:txBody>
      </p:sp>
      <p:sp>
        <p:nvSpPr>
          <p:cNvPr id="39" name="Text 20">
            <a:extLst>
              <a:ext uri="{FF2B5EF4-FFF2-40B4-BE49-F238E27FC236}">
                <a16:creationId xmlns:a16="http://schemas.microsoft.com/office/drawing/2014/main" id="{5A14EDCF-EBF7-8948-1E87-BC850F380FB7}"/>
              </a:ext>
            </a:extLst>
          </p:cNvPr>
          <p:cNvSpPr/>
          <p:nvPr/>
        </p:nvSpPr>
        <p:spPr>
          <a:xfrm>
            <a:off x="449942" y="3880831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</a:t>
            </a:r>
            <a:r>
              <a:rPr lang="en-US" sz="1030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elif </a:t>
            </a: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self.marks &gt;= 75:</a:t>
            </a:r>
            <a:endParaRPr lang="en-US" sz="1030" dirty="0"/>
          </a:p>
        </p:txBody>
      </p:sp>
      <p:sp>
        <p:nvSpPr>
          <p:cNvPr id="40" name="Text 21">
            <a:extLst>
              <a:ext uri="{FF2B5EF4-FFF2-40B4-BE49-F238E27FC236}">
                <a16:creationId xmlns:a16="http://schemas.microsoft.com/office/drawing/2014/main" id="{6D92D50A-3957-73AC-4B9F-15271946989B}"/>
              </a:ext>
            </a:extLst>
          </p:cNvPr>
          <p:cNvSpPr/>
          <p:nvPr/>
        </p:nvSpPr>
        <p:spPr>
          <a:xfrm>
            <a:off x="478973" y="4031487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</a:t>
            </a:r>
            <a:r>
              <a:rPr lang="en-US" sz="1030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return </a:t>
            </a:r>
            <a:r>
              <a:rPr lang="en-US" sz="103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“C“  </a:t>
            </a:r>
            <a:endParaRPr lang="en-US" sz="1030" dirty="0"/>
          </a:p>
        </p:txBody>
      </p:sp>
      <p:sp>
        <p:nvSpPr>
          <p:cNvPr id="41" name="Text 20">
            <a:extLst>
              <a:ext uri="{FF2B5EF4-FFF2-40B4-BE49-F238E27FC236}">
                <a16:creationId xmlns:a16="http://schemas.microsoft.com/office/drawing/2014/main" id="{4C383F28-A112-5FC8-A56A-8FD5827C17E0}"/>
              </a:ext>
            </a:extLst>
          </p:cNvPr>
          <p:cNvSpPr/>
          <p:nvPr/>
        </p:nvSpPr>
        <p:spPr>
          <a:xfrm>
            <a:off x="442682" y="4192888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</a:t>
            </a:r>
            <a:r>
              <a:rPr lang="en-US" sz="1030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elif </a:t>
            </a: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self.marks &gt;= 75:</a:t>
            </a:r>
            <a:endParaRPr lang="en-US" sz="1030" dirty="0"/>
          </a:p>
        </p:txBody>
      </p:sp>
      <p:sp>
        <p:nvSpPr>
          <p:cNvPr id="42" name="Text 20">
            <a:extLst>
              <a:ext uri="{FF2B5EF4-FFF2-40B4-BE49-F238E27FC236}">
                <a16:creationId xmlns:a16="http://schemas.microsoft.com/office/drawing/2014/main" id="{95DA5709-50D3-1C4C-7398-298240BCC969}"/>
              </a:ext>
            </a:extLst>
          </p:cNvPr>
          <p:cNvSpPr/>
          <p:nvPr/>
        </p:nvSpPr>
        <p:spPr>
          <a:xfrm>
            <a:off x="442686" y="4483176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</a:t>
            </a:r>
            <a:r>
              <a:rPr lang="en-US" sz="1030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else</a:t>
            </a: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:</a:t>
            </a:r>
            <a:endParaRPr lang="en-US" sz="1030" dirty="0"/>
          </a:p>
        </p:txBody>
      </p:sp>
      <p:sp>
        <p:nvSpPr>
          <p:cNvPr id="43" name="Text 21">
            <a:extLst>
              <a:ext uri="{FF2B5EF4-FFF2-40B4-BE49-F238E27FC236}">
                <a16:creationId xmlns:a16="http://schemas.microsoft.com/office/drawing/2014/main" id="{6C74CBF1-5139-749F-5220-A43ED5D5EE7B}"/>
              </a:ext>
            </a:extLst>
          </p:cNvPr>
          <p:cNvSpPr/>
          <p:nvPr/>
        </p:nvSpPr>
        <p:spPr>
          <a:xfrm>
            <a:off x="486233" y="4343545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</a:t>
            </a:r>
            <a:r>
              <a:rPr lang="en-US" sz="1030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return </a:t>
            </a:r>
            <a:r>
              <a:rPr lang="en-US" sz="103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“D“  </a:t>
            </a:r>
            <a:endParaRPr lang="en-US" sz="1030" dirty="0"/>
          </a:p>
        </p:txBody>
      </p:sp>
      <p:sp>
        <p:nvSpPr>
          <p:cNvPr id="44" name="Text 21">
            <a:extLst>
              <a:ext uri="{FF2B5EF4-FFF2-40B4-BE49-F238E27FC236}">
                <a16:creationId xmlns:a16="http://schemas.microsoft.com/office/drawing/2014/main" id="{5316B48A-8A08-3556-E607-BEA34FA5EC84}"/>
              </a:ext>
            </a:extLst>
          </p:cNvPr>
          <p:cNvSpPr/>
          <p:nvPr/>
        </p:nvSpPr>
        <p:spPr>
          <a:xfrm>
            <a:off x="486230" y="4662859"/>
            <a:ext cx="4846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3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</a:t>
            </a:r>
            <a:r>
              <a:rPr lang="en-US" sz="1030" dirty="0">
                <a:solidFill>
                  <a:srgbClr val="79C0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return </a:t>
            </a:r>
            <a:r>
              <a:rPr lang="en-US" sz="103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“F“  </a:t>
            </a:r>
            <a:endParaRPr lang="en-US" sz="103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A2332"/>
          </a:solidFill>
          <a:ln w="12700">
            <a:solidFill>
              <a:srgbClr val="1A233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Diagram: Class → Object Relationship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896112"/>
            <a:ext cx="2834640" cy="4069080"/>
          </a:xfrm>
          <a:prstGeom prst="rect">
            <a:avLst/>
          </a:prstGeom>
          <a:solidFill>
            <a:srgbClr val="1A2332"/>
          </a:solidFill>
          <a:ln w="31750">
            <a:solidFill>
              <a:srgbClr val="3776AB"/>
            </a:solidFill>
            <a:prstDash val="solid"/>
          </a:ln>
          <a:effectLst>
            <a:outerShdw blurRad="152400" dist="508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896112"/>
            <a:ext cx="2834640" cy="594360"/>
          </a:xfrm>
          <a:prstGeom prst="rect">
            <a:avLst/>
          </a:prstGeom>
          <a:solidFill>
            <a:srgbClr val="3776AB"/>
          </a:solidFill>
          <a:ln w="12700">
            <a:solidFill>
              <a:srgbClr val="3776A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950976"/>
            <a:ext cx="2560320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 Car: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11480" y="160020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9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Attributes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02920" y="1901952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self.brand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02920" y="2157984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self.color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02920" y="2414016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self.speed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02920" y="2670048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self.fuel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2971800"/>
            <a:ext cx="2377440" cy="27432"/>
          </a:xfrm>
          <a:prstGeom prst="rect">
            <a:avLst/>
          </a:prstGeom>
          <a:solidFill>
            <a:srgbClr val="2E4A6A"/>
          </a:solidFill>
          <a:ln w="12700">
            <a:solidFill>
              <a:srgbClr val="2E4A6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11480" y="306324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02920" y="3364992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accelerate()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02920" y="3621024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brake()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02920" y="3877056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honk()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4407408"/>
            <a:ext cx="2286000" cy="347472"/>
          </a:xfrm>
          <a:prstGeom prst="rect">
            <a:avLst/>
          </a:prstGeom>
          <a:solidFill>
            <a:srgbClr val="3776AB">
              <a:alpha val="80000"/>
            </a:srgbClr>
          </a:solidFill>
          <a:ln w="12700">
            <a:solidFill>
              <a:srgbClr val="3776A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4425696"/>
            <a:ext cx="2286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BLUEPRINT / TEMPLATE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3154680" y="1325880"/>
            <a:ext cx="530352" cy="54864"/>
          </a:xfrm>
          <a:prstGeom prst="rect">
            <a:avLst/>
          </a:prstGeom>
          <a:solidFill>
            <a:srgbClr val="3776AB"/>
          </a:solidFill>
          <a:ln w="12700">
            <a:solidFill>
              <a:srgbClr val="3776A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520440" y="1179576"/>
            <a:ext cx="274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776AB"/>
                </a:solidFill>
              </a:rPr>
              <a:t>▶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3794760" y="960120"/>
            <a:ext cx="5074920" cy="1115568"/>
          </a:xfrm>
          <a:prstGeom prst="rect">
            <a:avLst/>
          </a:prstGeom>
          <a:solidFill>
            <a:srgbClr val="FFFFFF"/>
          </a:solidFill>
          <a:ln w="25400">
            <a:solidFill>
              <a:srgbClr val="3776AB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794760" y="960120"/>
            <a:ext cx="5074920" cy="411480"/>
          </a:xfrm>
          <a:prstGeom prst="rect">
            <a:avLst/>
          </a:prstGeom>
          <a:solidFill>
            <a:srgbClr val="3776AB"/>
          </a:solidFill>
          <a:ln w="12700">
            <a:solidFill>
              <a:srgbClr val="3776A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931920" y="1033272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car1  (Object — Instance of Car)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931920" y="1435608"/>
            <a:ext cx="4754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brand="Toyota"   color="Red"   speed=60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3154680" y="2542032"/>
            <a:ext cx="530352" cy="54864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520440" y="2395728"/>
            <a:ext cx="274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A78BFA"/>
                </a:solidFill>
              </a:rPr>
              <a:t>▶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3794760" y="2176272"/>
            <a:ext cx="5074920" cy="1115568"/>
          </a:xfrm>
          <a:prstGeom prst="rect">
            <a:avLst/>
          </a:prstGeom>
          <a:solidFill>
            <a:srgbClr val="FFFFFF"/>
          </a:solidFill>
          <a:ln w="25400">
            <a:solidFill>
              <a:srgbClr val="A78BF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794760" y="2176272"/>
            <a:ext cx="5074920" cy="41148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931920" y="2249424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car2  (Object — Instance of Car)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3931920" y="2651760"/>
            <a:ext cx="4754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brand="BMW"   color="Blue"   speed=120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3154680" y="3758184"/>
            <a:ext cx="530352" cy="54864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520440" y="3611880"/>
            <a:ext cx="274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2C55E"/>
                </a:solidFill>
              </a:rPr>
              <a:t>▶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3794760" y="3392424"/>
            <a:ext cx="5074920" cy="1115568"/>
          </a:xfrm>
          <a:prstGeom prst="rect">
            <a:avLst/>
          </a:prstGeom>
          <a:solidFill>
            <a:srgbClr val="FFFFFF"/>
          </a:solidFill>
          <a:ln w="25400">
            <a:solidFill>
              <a:srgbClr val="22C55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3794760" y="3392424"/>
            <a:ext cx="5074920" cy="411480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931920" y="3465576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car3  (Object — Instance of Car)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3931920" y="3867912"/>
            <a:ext cx="4754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brand="Tesla"   color="White"   speed=0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3794760" y="4572000"/>
            <a:ext cx="5074920" cy="384048"/>
          </a:xfrm>
          <a:prstGeom prst="rect">
            <a:avLst/>
          </a:prstGeom>
          <a:solidFill>
            <a:srgbClr val="1E3A5F"/>
          </a:solidFill>
          <a:ln w="12700">
            <a:solidFill>
              <a:srgbClr val="FFD43B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886200" y="4599432"/>
            <a:ext cx="4892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D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Class  →  MANY Objects  |  </a:t>
            </a: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object has its own data but shares the same structure.</a:t>
            </a:r>
            <a:endParaRPr lang="en-US" sz="10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2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3776AB"/>
          </a:solidFill>
          <a:ln w="12700">
            <a:solidFill>
              <a:srgbClr val="3776AB"/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146304"/>
            <a:ext cx="502920" cy="502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60120" y="137160"/>
            <a:ext cx="77724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Points to Remember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320040" y="932688"/>
            <a:ext cx="4251960" cy="1234440"/>
          </a:xfrm>
          <a:prstGeom prst="rect">
            <a:avLst/>
          </a:prstGeom>
          <a:solidFill>
            <a:srgbClr val="1E3A5F"/>
          </a:solidFill>
          <a:ln w="19050">
            <a:solidFill>
              <a:srgbClr val="3776AB"/>
            </a:solidFill>
            <a:prstDash val="solid"/>
          </a:ln>
          <a:effectLst>
            <a:outerShdw blurRad="101600" dist="254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320040" y="932688"/>
            <a:ext cx="475488" cy="1234440"/>
          </a:xfrm>
          <a:prstGeom prst="rect">
            <a:avLst/>
          </a:prstGeom>
          <a:solidFill>
            <a:srgbClr val="3776AB"/>
          </a:solidFill>
          <a:ln w="12700">
            <a:solidFill>
              <a:srgbClr val="3776AB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329184" y="1316736"/>
            <a:ext cx="457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886968" y="1024128"/>
            <a:ext cx="35478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377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= Blueprint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886968" y="1371600"/>
            <a:ext cx="354787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class is a template. It defines what data and behavior an object will have — but doesn't hold data itself.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4754880" y="932688"/>
            <a:ext cx="4251960" cy="1234440"/>
          </a:xfrm>
          <a:prstGeom prst="rect">
            <a:avLst/>
          </a:prstGeom>
          <a:solidFill>
            <a:srgbClr val="1E3A5F"/>
          </a:solidFill>
          <a:ln w="19050">
            <a:solidFill>
              <a:srgbClr val="A78BFA"/>
            </a:solidFill>
            <a:prstDash val="solid"/>
          </a:ln>
          <a:effectLst>
            <a:outerShdw blurRad="101600" dist="254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754880" y="932688"/>
            <a:ext cx="475488" cy="12344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764024" y="1316736"/>
            <a:ext cx="457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13" name="Text 10"/>
          <p:cNvSpPr/>
          <p:nvPr/>
        </p:nvSpPr>
        <p:spPr>
          <a:xfrm>
            <a:off x="5321808" y="1024128"/>
            <a:ext cx="35478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 = Instance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5321808" y="1371600"/>
            <a:ext cx="354787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object is a specific instance created from a class. Multiple objects can be made from a single class.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320040" y="2286000"/>
            <a:ext cx="4251960" cy="1234440"/>
          </a:xfrm>
          <a:prstGeom prst="rect">
            <a:avLst/>
          </a:prstGeom>
          <a:solidFill>
            <a:srgbClr val="1E3A5F"/>
          </a:solidFill>
          <a:ln w="19050">
            <a:solidFill>
              <a:srgbClr val="22C55E"/>
            </a:solidFill>
            <a:prstDash val="solid"/>
          </a:ln>
          <a:effectLst>
            <a:outerShdw blurRad="101600" dist="254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320040" y="2286000"/>
            <a:ext cx="475488" cy="1234440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329184" y="2670048"/>
            <a:ext cx="457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18" name="Text 15"/>
          <p:cNvSpPr/>
          <p:nvPr/>
        </p:nvSpPr>
        <p:spPr>
          <a:xfrm>
            <a:off x="886968" y="2377440"/>
            <a:ext cx="35478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__init__ = Constructor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886968" y="2724912"/>
            <a:ext cx="354787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__init__() runs automatically when you create an object. It sets up the initial attribute values.</a:t>
            </a:r>
            <a:endParaRPr lang="en-US" sz="1050" dirty="0"/>
          </a:p>
        </p:txBody>
      </p:sp>
      <p:sp>
        <p:nvSpPr>
          <p:cNvPr id="20" name="Shape 17"/>
          <p:cNvSpPr/>
          <p:nvPr/>
        </p:nvSpPr>
        <p:spPr>
          <a:xfrm>
            <a:off x="4754880" y="2286000"/>
            <a:ext cx="4251960" cy="1234440"/>
          </a:xfrm>
          <a:prstGeom prst="rect">
            <a:avLst/>
          </a:prstGeom>
          <a:solidFill>
            <a:srgbClr val="1E3A5F"/>
          </a:solidFill>
          <a:ln w="19050">
            <a:solidFill>
              <a:srgbClr val="FFD43B"/>
            </a:solidFill>
            <a:prstDash val="solid"/>
          </a:ln>
          <a:effectLst>
            <a:outerShdw blurRad="101600" dist="254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4754880" y="2286000"/>
            <a:ext cx="475488" cy="1234440"/>
          </a:xfrm>
          <a:prstGeom prst="rect">
            <a:avLst/>
          </a:prstGeom>
          <a:solidFill>
            <a:srgbClr val="FFD43B"/>
          </a:solidFill>
          <a:ln w="12700">
            <a:solidFill>
              <a:srgbClr val="FFD43B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4764024" y="2670048"/>
            <a:ext cx="457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23" name="Text 20"/>
          <p:cNvSpPr/>
          <p:nvPr/>
        </p:nvSpPr>
        <p:spPr>
          <a:xfrm>
            <a:off x="5321808" y="2377440"/>
            <a:ext cx="35478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D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 = Current Object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5321808" y="2724912"/>
            <a:ext cx="354787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 always refers to the object calling the method. It must be the first parameter in every method.</a:t>
            </a:r>
            <a:endParaRPr lang="en-US" sz="1050" dirty="0"/>
          </a:p>
        </p:txBody>
      </p:sp>
      <p:sp>
        <p:nvSpPr>
          <p:cNvPr id="25" name="Shape 22"/>
          <p:cNvSpPr/>
          <p:nvPr/>
        </p:nvSpPr>
        <p:spPr>
          <a:xfrm>
            <a:off x="320040" y="3639312"/>
            <a:ext cx="4251960" cy="1097280"/>
          </a:xfrm>
          <a:prstGeom prst="rect">
            <a:avLst/>
          </a:prstGeom>
          <a:solidFill>
            <a:srgbClr val="1E3A5F"/>
          </a:solidFill>
          <a:ln w="19050">
            <a:solidFill>
              <a:srgbClr val="FB923C"/>
            </a:solidFill>
            <a:prstDash val="solid"/>
          </a:ln>
          <a:effectLst>
            <a:outerShdw blurRad="1016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IE" dirty="0"/>
          </a:p>
        </p:txBody>
      </p:sp>
      <p:sp>
        <p:nvSpPr>
          <p:cNvPr id="26" name="Shape 23"/>
          <p:cNvSpPr/>
          <p:nvPr/>
        </p:nvSpPr>
        <p:spPr>
          <a:xfrm>
            <a:off x="320040" y="3639312"/>
            <a:ext cx="475488" cy="1113254"/>
          </a:xfrm>
          <a:prstGeom prst="rect">
            <a:avLst/>
          </a:prstGeom>
          <a:solidFill>
            <a:srgbClr val="FB923C"/>
          </a:solidFill>
          <a:ln w="12700">
            <a:solidFill>
              <a:srgbClr val="FB923C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329184" y="4023360"/>
            <a:ext cx="457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200" dirty="0"/>
          </a:p>
        </p:txBody>
      </p:sp>
      <p:sp>
        <p:nvSpPr>
          <p:cNvPr id="28" name="Text 25"/>
          <p:cNvSpPr/>
          <p:nvPr/>
        </p:nvSpPr>
        <p:spPr>
          <a:xfrm>
            <a:off x="886968" y="3730752"/>
            <a:ext cx="35478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B92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Dot Notation</a:t>
            </a:r>
            <a:endParaRPr lang="en-US" sz="1300" dirty="0"/>
          </a:p>
        </p:txBody>
      </p:sp>
      <p:sp>
        <p:nvSpPr>
          <p:cNvPr id="29" name="Text 26"/>
          <p:cNvSpPr/>
          <p:nvPr/>
        </p:nvSpPr>
        <p:spPr>
          <a:xfrm>
            <a:off x="886968" y="4078224"/>
            <a:ext cx="354787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object.attribute to read data and object.method() to call behavior. The dot is your key to the object.</a:t>
            </a:r>
            <a:endParaRPr lang="en-US" sz="1050" dirty="0"/>
          </a:p>
        </p:txBody>
      </p:sp>
      <p:sp>
        <p:nvSpPr>
          <p:cNvPr id="30" name="Shape 27"/>
          <p:cNvSpPr/>
          <p:nvPr/>
        </p:nvSpPr>
        <p:spPr>
          <a:xfrm>
            <a:off x="4754880" y="3639312"/>
            <a:ext cx="4251960" cy="1097280"/>
          </a:xfrm>
          <a:prstGeom prst="rect">
            <a:avLst/>
          </a:prstGeom>
          <a:solidFill>
            <a:srgbClr val="1E3A5F"/>
          </a:solidFill>
          <a:ln w="19050">
            <a:solidFill>
              <a:srgbClr val="F87171"/>
            </a:solidFill>
            <a:prstDash val="solid"/>
          </a:ln>
          <a:effectLst>
            <a:outerShdw blurRad="101600" dist="25400" dir="8100000" algn="bl" rotWithShape="0">
              <a:srgbClr val="000000">
                <a:alpha val="20000"/>
              </a:srgbClr>
            </a:outerShdw>
          </a:effectLst>
        </p:spPr>
      </p:sp>
      <p:sp>
        <p:nvSpPr>
          <p:cNvPr id="31" name="Shape 28"/>
          <p:cNvSpPr/>
          <p:nvPr/>
        </p:nvSpPr>
        <p:spPr>
          <a:xfrm>
            <a:off x="4754880" y="3639312"/>
            <a:ext cx="475488" cy="1097280"/>
          </a:xfrm>
          <a:prstGeom prst="rect">
            <a:avLst/>
          </a:prstGeom>
          <a:solidFill>
            <a:srgbClr val="F87171"/>
          </a:solidFill>
          <a:ln w="12700">
            <a:solidFill>
              <a:srgbClr val="F87171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4764024" y="4023360"/>
            <a:ext cx="457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200" dirty="0"/>
          </a:p>
        </p:txBody>
      </p:sp>
      <p:sp>
        <p:nvSpPr>
          <p:cNvPr id="33" name="Text 30"/>
          <p:cNvSpPr/>
          <p:nvPr/>
        </p:nvSpPr>
        <p:spPr>
          <a:xfrm>
            <a:off x="5321808" y="3730752"/>
            <a:ext cx="35478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Object is Independent</a:t>
            </a:r>
            <a:endParaRPr lang="en-US" sz="1300" dirty="0"/>
          </a:p>
        </p:txBody>
      </p:sp>
      <p:sp>
        <p:nvSpPr>
          <p:cNvPr id="34" name="Text 31"/>
          <p:cNvSpPr/>
          <p:nvPr/>
        </p:nvSpPr>
        <p:spPr>
          <a:xfrm>
            <a:off x="5321808" y="4078224"/>
            <a:ext cx="354787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car1 and car2 are separate — changing car1.color does not affect car2.color. Each has its own copy.</a:t>
            </a:r>
            <a:endParaRPr lang="en-US" sz="1050" dirty="0"/>
          </a:p>
        </p:txBody>
      </p:sp>
      <p:sp>
        <p:nvSpPr>
          <p:cNvPr id="35" name="Shape 32"/>
          <p:cNvSpPr/>
          <p:nvPr/>
        </p:nvSpPr>
        <p:spPr>
          <a:xfrm>
            <a:off x="320040" y="4828032"/>
            <a:ext cx="8686800" cy="249623"/>
          </a:xfrm>
          <a:prstGeom prst="rect">
            <a:avLst/>
          </a:prstGeom>
          <a:solidFill>
            <a:srgbClr val="FFD43B">
              <a:alpha val="80000"/>
            </a:srgbClr>
          </a:solidFill>
          <a:ln w="12700">
            <a:solidFill>
              <a:srgbClr val="FFD43B">
                <a:alpha val="80000"/>
              </a:srgbClr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415160" y="4849052"/>
            <a:ext cx="8229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Pro Tip: Think of a class as a cookie cutter and objects as the actual cookies — same shape, different dough!</a:t>
            </a:r>
            <a:endParaRPr lang="en-US" sz="105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A2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731520"/>
            <a:ext cx="4572000" cy="4572000"/>
          </a:xfrm>
          <a:prstGeom prst="ellipse">
            <a:avLst/>
          </a:prstGeom>
          <a:solidFill>
            <a:srgbClr val="3776AB">
              <a:alpha val="18000"/>
            </a:srgbClr>
          </a:solidFill>
          <a:ln w="12700">
            <a:solidFill>
              <a:srgbClr val="3776AB">
                <a:alpha val="18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2743200"/>
            <a:ext cx="3200400" cy="3200400"/>
          </a:xfrm>
          <a:prstGeom prst="ellipse">
            <a:avLst/>
          </a:prstGeom>
          <a:solidFill>
            <a:srgbClr val="FFD43B">
              <a:alpha val="12000"/>
            </a:srgbClr>
          </a:solidFill>
          <a:ln w="12700">
            <a:solidFill>
              <a:srgbClr val="FFD43B">
                <a:alpha val="12000"/>
              </a:srgbClr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01168"/>
            <a:ext cx="502920" cy="502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097280" y="201168"/>
            <a:ext cx="7315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You've Learned Today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20040" y="932688"/>
            <a:ext cx="4251960" cy="960120"/>
          </a:xfrm>
          <a:prstGeom prst="rect">
            <a:avLst/>
          </a:prstGeom>
          <a:solidFill>
            <a:srgbClr val="1E3A5F"/>
          </a:solidFill>
          <a:ln w="12700">
            <a:solidFill>
              <a:srgbClr val="3776AB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320040" y="932688"/>
            <a:ext cx="457200" cy="960120"/>
          </a:xfrm>
          <a:prstGeom prst="rect">
            <a:avLst/>
          </a:prstGeom>
          <a:solidFill>
            <a:srgbClr val="3776AB"/>
          </a:solidFill>
          <a:ln w="12700">
            <a:solidFill>
              <a:srgbClr val="3776AB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329184" y="1188720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886968" y="1024128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377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OOP Definition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886968" y="1371600"/>
            <a:ext cx="3566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Organizing code into objects with data and behavior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754880" y="932688"/>
            <a:ext cx="4251960" cy="960120"/>
          </a:xfrm>
          <a:prstGeom prst="rect">
            <a:avLst/>
          </a:prstGeom>
          <a:solidFill>
            <a:srgbClr val="1E3A5F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754880" y="932688"/>
            <a:ext cx="457200" cy="960120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764024" y="1188720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800" dirty="0"/>
          </a:p>
        </p:txBody>
      </p:sp>
      <p:sp>
        <p:nvSpPr>
          <p:cNvPr id="14" name="Text 11"/>
          <p:cNvSpPr/>
          <p:nvPr/>
        </p:nvSpPr>
        <p:spPr>
          <a:xfrm>
            <a:off x="5321808" y="1024128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Need for OOP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5321808" y="1371600"/>
            <a:ext cx="3566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Overcoming procedural programming limitations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320040" y="2029968"/>
            <a:ext cx="4251960" cy="960120"/>
          </a:xfrm>
          <a:prstGeom prst="rect">
            <a:avLst/>
          </a:prstGeom>
          <a:solidFill>
            <a:srgbClr val="1E3A5F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320040" y="2029968"/>
            <a:ext cx="457200" cy="96012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329184" y="2286000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886968" y="2121408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Classes &amp; Objects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886968" y="2468880"/>
            <a:ext cx="3566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Blueprint vs. instance with real-world examples</a:t>
            </a:r>
            <a:endParaRPr lang="en-US" sz="1100" dirty="0"/>
          </a:p>
        </p:txBody>
      </p:sp>
      <p:sp>
        <p:nvSpPr>
          <p:cNvPr id="21" name="Shape 18"/>
          <p:cNvSpPr/>
          <p:nvPr/>
        </p:nvSpPr>
        <p:spPr>
          <a:xfrm>
            <a:off x="4754880" y="2029968"/>
            <a:ext cx="4251960" cy="960120"/>
          </a:xfrm>
          <a:prstGeom prst="rect">
            <a:avLst/>
          </a:prstGeom>
          <a:solidFill>
            <a:srgbClr val="1E3A5F"/>
          </a:solidFill>
          <a:ln w="12700">
            <a:solidFill>
              <a:srgbClr val="FFD43B"/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4754880" y="2029968"/>
            <a:ext cx="457200" cy="960120"/>
          </a:xfrm>
          <a:prstGeom prst="rect">
            <a:avLst/>
          </a:prstGeom>
          <a:solidFill>
            <a:srgbClr val="FFD43B"/>
          </a:solidFill>
          <a:ln w="12700">
            <a:solidFill>
              <a:srgbClr val="FFD43B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4764024" y="2286000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800" dirty="0"/>
          </a:p>
        </p:txBody>
      </p:sp>
      <p:sp>
        <p:nvSpPr>
          <p:cNvPr id="24" name="Text 21"/>
          <p:cNvSpPr/>
          <p:nvPr/>
        </p:nvSpPr>
        <p:spPr>
          <a:xfrm>
            <a:off x="5321808" y="2121408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D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Class Syntax</a:t>
            </a:r>
            <a:endParaRPr lang="en-US" sz="1300" dirty="0"/>
          </a:p>
        </p:txBody>
      </p:sp>
      <p:sp>
        <p:nvSpPr>
          <p:cNvPr id="25" name="Text 22"/>
          <p:cNvSpPr/>
          <p:nvPr/>
        </p:nvSpPr>
        <p:spPr>
          <a:xfrm>
            <a:off x="5321808" y="2468880"/>
            <a:ext cx="3566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class, __init__, self, attributes and methods</a:t>
            </a:r>
            <a:endParaRPr lang="en-US" sz="1100" dirty="0"/>
          </a:p>
        </p:txBody>
      </p:sp>
      <p:sp>
        <p:nvSpPr>
          <p:cNvPr id="26" name="Shape 23"/>
          <p:cNvSpPr/>
          <p:nvPr/>
        </p:nvSpPr>
        <p:spPr>
          <a:xfrm>
            <a:off x="320040" y="3127248"/>
            <a:ext cx="4251960" cy="960120"/>
          </a:xfrm>
          <a:prstGeom prst="rect">
            <a:avLst/>
          </a:prstGeom>
          <a:solidFill>
            <a:srgbClr val="1E3A5F"/>
          </a:solidFill>
          <a:ln w="12700">
            <a:solidFill>
              <a:srgbClr val="FB923C"/>
            </a:solidFill>
            <a:prstDash val="solid"/>
          </a:ln>
        </p:spPr>
      </p:sp>
      <p:sp>
        <p:nvSpPr>
          <p:cNvPr id="27" name="Shape 24"/>
          <p:cNvSpPr/>
          <p:nvPr/>
        </p:nvSpPr>
        <p:spPr>
          <a:xfrm>
            <a:off x="320040" y="3127248"/>
            <a:ext cx="457200" cy="960120"/>
          </a:xfrm>
          <a:prstGeom prst="rect">
            <a:avLst/>
          </a:prstGeom>
          <a:solidFill>
            <a:srgbClr val="FB923C"/>
          </a:solidFill>
          <a:ln w="12700">
            <a:solidFill>
              <a:srgbClr val="FB923C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329184" y="3383280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800" dirty="0"/>
          </a:p>
        </p:txBody>
      </p:sp>
      <p:sp>
        <p:nvSpPr>
          <p:cNvPr id="29" name="Text 26"/>
          <p:cNvSpPr/>
          <p:nvPr/>
        </p:nvSpPr>
        <p:spPr>
          <a:xfrm>
            <a:off x="886968" y="3218688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B92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Objects</a:t>
            </a:r>
            <a:endParaRPr lang="en-US" sz="1300" dirty="0"/>
          </a:p>
        </p:txBody>
      </p:sp>
      <p:sp>
        <p:nvSpPr>
          <p:cNvPr id="30" name="Text 27"/>
          <p:cNvSpPr/>
          <p:nvPr/>
        </p:nvSpPr>
        <p:spPr>
          <a:xfrm>
            <a:off x="886968" y="3566160"/>
            <a:ext cx="3566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Instantiating classes with arguments</a:t>
            </a:r>
            <a:endParaRPr lang="en-US" sz="1100" dirty="0"/>
          </a:p>
        </p:txBody>
      </p:sp>
      <p:sp>
        <p:nvSpPr>
          <p:cNvPr id="31" name="Shape 28"/>
          <p:cNvSpPr/>
          <p:nvPr/>
        </p:nvSpPr>
        <p:spPr>
          <a:xfrm>
            <a:off x="4754880" y="3127248"/>
            <a:ext cx="4251960" cy="960120"/>
          </a:xfrm>
          <a:prstGeom prst="rect">
            <a:avLst/>
          </a:prstGeom>
          <a:solidFill>
            <a:srgbClr val="1E3A5F"/>
          </a:solidFill>
          <a:ln w="12700">
            <a:solidFill>
              <a:srgbClr val="F87171"/>
            </a:solidFill>
            <a:prstDash val="solid"/>
          </a:ln>
        </p:spPr>
      </p:sp>
      <p:sp>
        <p:nvSpPr>
          <p:cNvPr id="32" name="Shape 29"/>
          <p:cNvSpPr/>
          <p:nvPr/>
        </p:nvSpPr>
        <p:spPr>
          <a:xfrm>
            <a:off x="4754880" y="3127248"/>
            <a:ext cx="457200" cy="960120"/>
          </a:xfrm>
          <a:prstGeom prst="rect">
            <a:avLst/>
          </a:prstGeom>
          <a:solidFill>
            <a:srgbClr val="F87171"/>
          </a:solidFill>
          <a:ln w="12700">
            <a:solidFill>
              <a:srgbClr val="F87171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4764024" y="3383280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800" dirty="0"/>
          </a:p>
        </p:txBody>
      </p:sp>
      <p:sp>
        <p:nvSpPr>
          <p:cNvPr id="34" name="Text 31"/>
          <p:cNvSpPr/>
          <p:nvPr/>
        </p:nvSpPr>
        <p:spPr>
          <a:xfrm>
            <a:off x="5321808" y="3218688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Dot Notation</a:t>
            </a:r>
            <a:endParaRPr lang="en-US" sz="1300" dirty="0"/>
          </a:p>
        </p:txBody>
      </p:sp>
      <p:sp>
        <p:nvSpPr>
          <p:cNvPr id="35" name="Text 32"/>
          <p:cNvSpPr/>
          <p:nvPr/>
        </p:nvSpPr>
        <p:spPr>
          <a:xfrm>
            <a:off x="5321808" y="3566160"/>
            <a:ext cx="3566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Accessing and modifying data via objects</a:t>
            </a:r>
            <a:endParaRPr lang="en-US" sz="1100" dirty="0"/>
          </a:p>
        </p:txBody>
      </p:sp>
      <p:sp>
        <p:nvSpPr>
          <p:cNvPr id="36" name="Shape 33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FFD43B"/>
          </a:solidFill>
          <a:ln w="12700">
            <a:solidFill>
              <a:srgbClr val="FFD43B"/>
            </a:solidFill>
            <a:prstDash val="solid"/>
          </a:ln>
        </p:spPr>
      </p:sp>
      <p:pic>
        <p:nvPicPr>
          <p:cNvPr id="3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320" y="4745736"/>
            <a:ext cx="347472" cy="347472"/>
          </a:xfrm>
          <a:prstGeom prst="rect">
            <a:avLst/>
          </a:prstGeom>
        </p:spPr>
      </p:pic>
      <p:sp>
        <p:nvSpPr>
          <p:cNvPr id="38" name="Text 34"/>
          <p:cNvSpPr/>
          <p:nvPr/>
        </p:nvSpPr>
        <p:spPr>
          <a:xfrm>
            <a:off x="749808" y="4745736"/>
            <a:ext cx="8046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Topic: Inheritance &amp; Polymorphism — OOP going deeper!    Keep coding! 🐍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32"/>
          </a:solidFill>
          <a:ln w="12700">
            <a:solidFill>
              <a:srgbClr val="1A2332"/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182880"/>
            <a:ext cx="594360" cy="5943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43000" y="201168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Today's Learning Agenda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274320" y="1143000"/>
            <a:ext cx="274320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274320" y="1143000"/>
            <a:ext cx="411480" cy="1691640"/>
          </a:xfrm>
          <a:prstGeom prst="rect">
            <a:avLst/>
          </a:prstGeom>
          <a:solidFill>
            <a:srgbClr val="3776AB"/>
          </a:solidFill>
          <a:ln w="12700">
            <a:solidFill>
              <a:srgbClr val="3776AB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283464" y="1691640"/>
            <a:ext cx="3931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1325880"/>
            <a:ext cx="2148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OOP?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777240" y="1764792"/>
            <a:ext cx="2148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Definition, paradigm shift, real-world analogy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3154680" y="1143000"/>
            <a:ext cx="274320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154680" y="1143000"/>
            <a:ext cx="411480" cy="1691640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3163824" y="1691640"/>
            <a:ext cx="3931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3657600" y="1325880"/>
            <a:ext cx="2148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OOP?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3657600" y="1764792"/>
            <a:ext cx="2148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Limitations of procedural + OOP advantages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6035040" y="1143000"/>
            <a:ext cx="274320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6035040" y="1143000"/>
            <a:ext cx="411480" cy="16916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6044184" y="1691640"/>
            <a:ext cx="3931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18" name="Text 15"/>
          <p:cNvSpPr/>
          <p:nvPr/>
        </p:nvSpPr>
        <p:spPr>
          <a:xfrm>
            <a:off x="6537960" y="1325880"/>
            <a:ext cx="2148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Classes &amp; Objects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6537960" y="1764792"/>
            <a:ext cx="2148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Blueprint vs. instance, real-world examples</a:t>
            </a:r>
            <a:endParaRPr lang="en-US" sz="1050" dirty="0"/>
          </a:p>
        </p:txBody>
      </p:sp>
      <p:sp>
        <p:nvSpPr>
          <p:cNvPr id="20" name="Shape 17"/>
          <p:cNvSpPr/>
          <p:nvPr/>
        </p:nvSpPr>
        <p:spPr>
          <a:xfrm>
            <a:off x="274320" y="3017520"/>
            <a:ext cx="274320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274320" y="3017520"/>
            <a:ext cx="411480" cy="1691640"/>
          </a:xfrm>
          <a:prstGeom prst="rect">
            <a:avLst/>
          </a:prstGeom>
          <a:solidFill>
            <a:srgbClr val="FFD43B"/>
          </a:solidFill>
          <a:ln w="12700">
            <a:solidFill>
              <a:srgbClr val="FFD43B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283464" y="3566160"/>
            <a:ext cx="3931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800" dirty="0"/>
          </a:p>
        </p:txBody>
      </p:sp>
      <p:sp>
        <p:nvSpPr>
          <p:cNvPr id="23" name="Text 20"/>
          <p:cNvSpPr/>
          <p:nvPr/>
        </p:nvSpPr>
        <p:spPr>
          <a:xfrm>
            <a:off x="777240" y="3200400"/>
            <a:ext cx="2148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Syntax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777240" y="3639312"/>
            <a:ext cx="2148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keyword, __init__, self, attributes</a:t>
            </a:r>
            <a:endParaRPr lang="en-US" sz="1050" dirty="0"/>
          </a:p>
        </p:txBody>
      </p:sp>
      <p:sp>
        <p:nvSpPr>
          <p:cNvPr id="25" name="Shape 22"/>
          <p:cNvSpPr/>
          <p:nvPr/>
        </p:nvSpPr>
        <p:spPr>
          <a:xfrm>
            <a:off x="3154680" y="3017520"/>
            <a:ext cx="274320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6" name="Shape 23"/>
          <p:cNvSpPr/>
          <p:nvPr/>
        </p:nvSpPr>
        <p:spPr>
          <a:xfrm>
            <a:off x="3154680" y="3017520"/>
            <a:ext cx="411480" cy="1691640"/>
          </a:xfrm>
          <a:prstGeom prst="rect">
            <a:avLst/>
          </a:prstGeom>
          <a:solidFill>
            <a:srgbClr val="FB923C"/>
          </a:solidFill>
          <a:ln w="12700">
            <a:solidFill>
              <a:srgbClr val="FB923C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3163824" y="3566160"/>
            <a:ext cx="3931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800" dirty="0"/>
          </a:p>
        </p:txBody>
      </p:sp>
      <p:sp>
        <p:nvSpPr>
          <p:cNvPr id="28" name="Text 25"/>
          <p:cNvSpPr/>
          <p:nvPr/>
        </p:nvSpPr>
        <p:spPr>
          <a:xfrm>
            <a:off x="3657600" y="3200400"/>
            <a:ext cx="2148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Examples</a:t>
            </a:r>
            <a:endParaRPr lang="en-US" sz="1300" dirty="0"/>
          </a:p>
        </p:txBody>
      </p:sp>
      <p:sp>
        <p:nvSpPr>
          <p:cNvPr id="29" name="Text 26"/>
          <p:cNvSpPr/>
          <p:nvPr/>
        </p:nvSpPr>
        <p:spPr>
          <a:xfrm>
            <a:off x="3657600" y="3639312"/>
            <a:ext cx="2148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Car, Student, Mobile – full working programs</a:t>
            </a:r>
            <a:endParaRPr lang="en-US" sz="1050" dirty="0"/>
          </a:p>
        </p:txBody>
      </p:sp>
      <p:sp>
        <p:nvSpPr>
          <p:cNvPr id="30" name="Shape 27"/>
          <p:cNvSpPr/>
          <p:nvPr/>
        </p:nvSpPr>
        <p:spPr>
          <a:xfrm>
            <a:off x="6035040" y="3017520"/>
            <a:ext cx="274320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1" name="Shape 28"/>
          <p:cNvSpPr/>
          <p:nvPr/>
        </p:nvSpPr>
        <p:spPr>
          <a:xfrm>
            <a:off x="6035040" y="3017520"/>
            <a:ext cx="411480" cy="1691640"/>
          </a:xfrm>
          <a:prstGeom prst="rect">
            <a:avLst/>
          </a:prstGeom>
          <a:solidFill>
            <a:srgbClr val="F87171"/>
          </a:solidFill>
          <a:ln w="12700">
            <a:solidFill>
              <a:srgbClr val="F87171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6044184" y="3566160"/>
            <a:ext cx="3931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800" dirty="0"/>
          </a:p>
        </p:txBody>
      </p:sp>
      <p:sp>
        <p:nvSpPr>
          <p:cNvPr id="33" name="Text 30"/>
          <p:cNvSpPr/>
          <p:nvPr/>
        </p:nvSpPr>
        <p:spPr>
          <a:xfrm>
            <a:off x="6537960" y="3200400"/>
            <a:ext cx="2148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300" dirty="0"/>
          </a:p>
        </p:txBody>
      </p:sp>
      <p:sp>
        <p:nvSpPr>
          <p:cNvPr id="34" name="Text 31"/>
          <p:cNvSpPr/>
          <p:nvPr/>
        </p:nvSpPr>
        <p:spPr>
          <a:xfrm>
            <a:off x="6537960" y="3639312"/>
            <a:ext cx="2148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Summary diagram + must-remember concepts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2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0" y="274320"/>
            <a:ext cx="3931920" cy="41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2000" b="1" dirty="0">
                <a:solidFill>
                  <a:srgbClr val="2434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0" dirty="0"/>
          </a:p>
        </p:txBody>
      </p:sp>
      <p:sp>
        <p:nvSpPr>
          <p:cNvPr id="3" name="Shape 1"/>
          <p:cNvSpPr/>
          <p:nvPr/>
        </p:nvSpPr>
        <p:spPr>
          <a:xfrm>
            <a:off x="457200" y="1417320"/>
            <a:ext cx="109728" cy="2468880"/>
          </a:xfrm>
          <a:prstGeom prst="rect">
            <a:avLst/>
          </a:prstGeom>
          <a:solidFill>
            <a:srgbClr val="FFD43B"/>
          </a:solidFill>
          <a:ln w="12700">
            <a:solidFill>
              <a:srgbClr val="FFD43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77240" y="14630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300" dirty="0">
                <a:solidFill>
                  <a:srgbClr val="FFD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01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777240" y="1828800"/>
            <a:ext cx="5943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Introduction to</a:t>
            </a:r>
            <a:endParaRPr lang="en-US" sz="3800" dirty="0"/>
          </a:p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Object-Oriented</a:t>
            </a:r>
            <a:endParaRPr lang="en-US" sz="3800" dirty="0"/>
          </a:p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Programming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777240" y="39776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  •  Need  •  Advantages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2332"/>
          </a:solidFill>
          <a:ln w="12700">
            <a:solidFill>
              <a:srgbClr val="1A233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Object-Oriented Programming?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8412480" cy="1234440"/>
          </a:xfrm>
          <a:prstGeom prst="rect">
            <a:avLst/>
          </a:prstGeom>
          <a:solidFill>
            <a:srgbClr val="3776AB"/>
          </a:solidFill>
          <a:ln w="12700">
            <a:solidFill>
              <a:srgbClr val="3776AB"/>
            </a:solidFill>
            <a:prstDash val="solid"/>
          </a:ln>
          <a:effectLst>
            <a:outerShdw blurRad="127000" dist="50800" dir="8100000" algn="bl" rotWithShape="0">
              <a:srgbClr val="000000">
                <a:alpha val="20000"/>
              </a:srgbClr>
            </a:outerShdw>
          </a:effectLst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078992"/>
            <a:ext cx="502920" cy="5029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188720" y="100584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D4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1188720" y="1353312"/>
            <a:ext cx="7406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OOP is a programming paradigm that organizes code into objects — self-contained units that combine data (attributes) and behavior (methods). Rather than writing a sequence of instructions, you model the world as interacting objects.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365760" y="2377440"/>
            <a:ext cx="2743200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365760" y="2377440"/>
            <a:ext cx="2743200" cy="685800"/>
          </a:xfrm>
          <a:prstGeom prst="rect">
            <a:avLst/>
          </a:prstGeom>
          <a:solidFill>
            <a:srgbClr val="3776AB"/>
          </a:solidFill>
          <a:ln w="12700">
            <a:solidFill>
              <a:srgbClr val="3776AB"/>
            </a:solidFill>
            <a:prstDash val="solid"/>
          </a:ln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2487168"/>
            <a:ext cx="457200" cy="4572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024128" y="2532888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</a:t>
            </a:r>
            <a:endParaRPr lang="en-US" sz="1700" dirty="0"/>
          </a:p>
        </p:txBody>
      </p:sp>
      <p:sp>
        <p:nvSpPr>
          <p:cNvPr id="12" name="Text 8"/>
          <p:cNvSpPr/>
          <p:nvPr/>
        </p:nvSpPr>
        <p:spPr>
          <a:xfrm>
            <a:off x="530352" y="320040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77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Attributes (Data):</a:t>
            </a:r>
            <a:endParaRPr lang="en-US" sz="1100" dirty="0"/>
          </a:p>
        </p:txBody>
      </p:sp>
      <p:sp>
        <p:nvSpPr>
          <p:cNvPr id="13" name="Text 9"/>
          <p:cNvSpPr/>
          <p:nvPr/>
        </p:nvSpPr>
        <p:spPr>
          <a:xfrm>
            <a:off x="530352" y="3493008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brand, color, speed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530352" y="3840480"/>
            <a:ext cx="2286000" cy="18288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5" name="Text 11"/>
          <p:cNvSpPr/>
          <p:nvPr/>
        </p:nvSpPr>
        <p:spPr>
          <a:xfrm>
            <a:off x="530352" y="393192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77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Methods (Behavior):</a:t>
            </a:r>
            <a:endParaRPr lang="en-US" sz="1100" dirty="0"/>
          </a:p>
        </p:txBody>
      </p:sp>
      <p:sp>
        <p:nvSpPr>
          <p:cNvPr id="16" name="Text 12"/>
          <p:cNvSpPr/>
          <p:nvPr/>
        </p:nvSpPr>
        <p:spPr>
          <a:xfrm>
            <a:off x="530352" y="420624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accelerate(), brake(), honk()</a:t>
            </a:r>
            <a:endParaRPr lang="en-US" sz="1050" dirty="0"/>
          </a:p>
        </p:txBody>
      </p:sp>
      <p:sp>
        <p:nvSpPr>
          <p:cNvPr id="17" name="Shape 13"/>
          <p:cNvSpPr/>
          <p:nvPr/>
        </p:nvSpPr>
        <p:spPr>
          <a:xfrm>
            <a:off x="3246120" y="2377440"/>
            <a:ext cx="2743200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3246120" y="2377440"/>
            <a:ext cx="2743200" cy="68580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3280" y="2487168"/>
            <a:ext cx="457200" cy="45720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3904488" y="2532888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Student</a:t>
            </a:r>
            <a:endParaRPr lang="en-US" sz="1700" dirty="0"/>
          </a:p>
        </p:txBody>
      </p:sp>
      <p:sp>
        <p:nvSpPr>
          <p:cNvPr id="21" name="Text 16"/>
          <p:cNvSpPr/>
          <p:nvPr/>
        </p:nvSpPr>
        <p:spPr>
          <a:xfrm>
            <a:off x="3410712" y="320040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Attributes (Data):</a:t>
            </a:r>
            <a:endParaRPr lang="en-US" sz="1100" dirty="0"/>
          </a:p>
        </p:txBody>
      </p:sp>
      <p:sp>
        <p:nvSpPr>
          <p:cNvPr id="22" name="Text 17"/>
          <p:cNvSpPr/>
          <p:nvPr/>
        </p:nvSpPr>
        <p:spPr>
          <a:xfrm>
            <a:off x="3410712" y="3493008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name, roll_no, marks</a:t>
            </a:r>
            <a:endParaRPr lang="en-US" sz="1100" dirty="0"/>
          </a:p>
        </p:txBody>
      </p:sp>
      <p:sp>
        <p:nvSpPr>
          <p:cNvPr id="23" name="Shape 18"/>
          <p:cNvSpPr/>
          <p:nvPr/>
        </p:nvSpPr>
        <p:spPr>
          <a:xfrm>
            <a:off x="3410712" y="3840480"/>
            <a:ext cx="2286000" cy="18288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4" name="Text 19"/>
          <p:cNvSpPr/>
          <p:nvPr/>
        </p:nvSpPr>
        <p:spPr>
          <a:xfrm>
            <a:off x="3410712" y="393192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Methods (Behavior):</a:t>
            </a:r>
            <a:endParaRPr lang="en-US" sz="1100" dirty="0"/>
          </a:p>
        </p:txBody>
      </p:sp>
      <p:sp>
        <p:nvSpPr>
          <p:cNvPr id="25" name="Text 20"/>
          <p:cNvSpPr/>
          <p:nvPr/>
        </p:nvSpPr>
        <p:spPr>
          <a:xfrm>
            <a:off x="3410712" y="420624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study(), submit(), get_grade()</a:t>
            </a:r>
            <a:endParaRPr lang="en-US" sz="1050" dirty="0"/>
          </a:p>
        </p:txBody>
      </p:sp>
      <p:sp>
        <p:nvSpPr>
          <p:cNvPr id="26" name="Shape 21"/>
          <p:cNvSpPr/>
          <p:nvPr/>
        </p:nvSpPr>
        <p:spPr>
          <a:xfrm>
            <a:off x="6126480" y="2377440"/>
            <a:ext cx="2743200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7" name="Shape 22"/>
          <p:cNvSpPr/>
          <p:nvPr/>
        </p:nvSpPr>
        <p:spPr>
          <a:xfrm>
            <a:off x="6126480" y="2377440"/>
            <a:ext cx="2743200" cy="685800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640" y="2487168"/>
            <a:ext cx="457200" cy="457200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6784848" y="2532888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Mobile</a:t>
            </a:r>
            <a:endParaRPr lang="en-US" sz="1700" dirty="0"/>
          </a:p>
        </p:txBody>
      </p:sp>
      <p:sp>
        <p:nvSpPr>
          <p:cNvPr id="30" name="Text 24"/>
          <p:cNvSpPr/>
          <p:nvPr/>
        </p:nvSpPr>
        <p:spPr>
          <a:xfrm>
            <a:off x="6291072" y="320040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Attributes (Data):</a:t>
            </a:r>
            <a:endParaRPr lang="en-US" sz="1100" dirty="0"/>
          </a:p>
        </p:txBody>
      </p:sp>
      <p:sp>
        <p:nvSpPr>
          <p:cNvPr id="31" name="Text 25"/>
          <p:cNvSpPr/>
          <p:nvPr/>
        </p:nvSpPr>
        <p:spPr>
          <a:xfrm>
            <a:off x="6291072" y="3493008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brand, model, battery</a:t>
            </a:r>
            <a:endParaRPr lang="en-US" sz="1100" dirty="0"/>
          </a:p>
        </p:txBody>
      </p:sp>
      <p:sp>
        <p:nvSpPr>
          <p:cNvPr id="32" name="Shape 26"/>
          <p:cNvSpPr/>
          <p:nvPr/>
        </p:nvSpPr>
        <p:spPr>
          <a:xfrm>
            <a:off x="6291072" y="3840480"/>
            <a:ext cx="2286000" cy="18288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3" name="Text 27"/>
          <p:cNvSpPr/>
          <p:nvPr/>
        </p:nvSpPr>
        <p:spPr>
          <a:xfrm>
            <a:off x="6291072" y="393192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Methods (Behavior):</a:t>
            </a:r>
            <a:endParaRPr lang="en-US" sz="1100" dirty="0"/>
          </a:p>
        </p:txBody>
      </p:sp>
      <p:sp>
        <p:nvSpPr>
          <p:cNvPr id="34" name="Text 28"/>
          <p:cNvSpPr/>
          <p:nvPr/>
        </p:nvSpPr>
        <p:spPr>
          <a:xfrm>
            <a:off x="6291072" y="420624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call(), text(), charge()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2332"/>
          </a:solidFill>
          <a:ln w="12700">
            <a:solidFill>
              <a:srgbClr val="1A233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57655" y="118872"/>
            <a:ext cx="8891751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Do We Need OOP?  Procedural vs. Object-Oriented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" y="914400"/>
            <a:ext cx="3977640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914400"/>
            <a:ext cx="3977640" cy="566928"/>
          </a:xfrm>
          <a:prstGeom prst="rect">
            <a:avLst/>
          </a:prstGeom>
          <a:solidFill>
            <a:srgbClr val="F87171"/>
          </a:solidFill>
          <a:ln w="12700">
            <a:solidFill>
              <a:srgbClr val="F8717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969264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Procedural Programming  ✗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27632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Code written as a long list of step-by-step instructions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502920" y="2157984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Data and functions are completely separate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502920" y="2688336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Hard to reuse code in other programs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502920" y="3218688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One change can break many parts of the code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502920" y="3749040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Difficult to model real-world entities naturally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502920" y="4279392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Poor organization as program size grows large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846320" y="914400"/>
            <a:ext cx="3977640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846320" y="914400"/>
            <a:ext cx="3977640" cy="566928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10912" y="969264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Object-Oriented  ✓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010912" y="1627632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Modularity: code is organized into reusable objects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5010912" y="2157984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Encapsulation: data + behavior are bundled together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5010912" y="2688336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Reusability: classes can be reused across projects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5010912" y="3218688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Scalability: easy to add features without breaking code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5010912" y="3749040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Real-world modelling: objects mirror real entities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010912" y="4279392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Maintainability: easier to debug and update code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4160520" y="2560320"/>
            <a:ext cx="804672" cy="804672"/>
          </a:xfrm>
          <a:prstGeom prst="ellipse">
            <a:avLst/>
          </a:prstGeom>
          <a:solidFill>
            <a:srgbClr val="1A2332"/>
          </a:solidFill>
          <a:ln w="25400">
            <a:solidFill>
              <a:srgbClr val="FFD43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160520" y="2578608"/>
            <a:ext cx="80467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D4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VS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2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0" y="274320"/>
            <a:ext cx="3931920" cy="41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2000" b="1" dirty="0">
                <a:solidFill>
                  <a:srgbClr val="2434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0" dirty="0"/>
          </a:p>
        </p:txBody>
      </p:sp>
      <p:sp>
        <p:nvSpPr>
          <p:cNvPr id="3" name="Shape 1"/>
          <p:cNvSpPr/>
          <p:nvPr/>
        </p:nvSpPr>
        <p:spPr>
          <a:xfrm>
            <a:off x="457200" y="1417320"/>
            <a:ext cx="109728" cy="2468880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77240" y="14630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300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02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777240" y="1828800"/>
            <a:ext cx="59436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Classes &amp; Objects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777240" y="3200400"/>
            <a:ext cx="5943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Blueprint  •  Instance  •  Real-World Examples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2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243447"/>
          </a:solidFill>
          <a:ln w="12700">
            <a:solidFill>
              <a:srgbClr val="2434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Class vs Object — The Core Distinction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20040" y="914400"/>
            <a:ext cx="3931920" cy="3977640"/>
          </a:xfrm>
          <a:prstGeom prst="rect">
            <a:avLst/>
          </a:prstGeom>
          <a:solidFill>
            <a:srgbClr val="1E3A5F"/>
          </a:solidFill>
          <a:ln w="25400">
            <a:solidFill>
              <a:srgbClr val="3776AB"/>
            </a:solidFill>
            <a:prstDash val="solid"/>
          </a:ln>
          <a:effectLst>
            <a:outerShdw blurRad="1270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914400"/>
            <a:ext cx="3931920" cy="640080"/>
          </a:xfrm>
          <a:prstGeom prst="rect">
            <a:avLst/>
          </a:prstGeom>
          <a:solidFill>
            <a:srgbClr val="3776AB"/>
          </a:solidFill>
          <a:ln w="12700">
            <a:solidFill>
              <a:srgbClr val="3776AB"/>
            </a:solidFill>
            <a:prstDash val="solid"/>
          </a:ln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" y="100584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05840" y="1024128"/>
            <a:ext cx="30175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CLASS  (Blueprint)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502920" y="169164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9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What: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1435608" y="1691640"/>
            <a:ext cx="2606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template / blueprint for creating objects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502920" y="2258568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9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Contains: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1435608" y="2258568"/>
            <a:ext cx="2606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Attributes (data) + Methods (behavior)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502920" y="2825496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9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Created: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1435608" y="2825496"/>
            <a:ext cx="2606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Defined once by the programmer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502920" y="3392424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9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Memory: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1435608" y="3392424"/>
            <a:ext cx="2606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NOT occupy memory by itself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502920" y="395935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9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1435608" y="3959352"/>
            <a:ext cx="2606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Car:  ← this is the class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4315968" y="2743200"/>
            <a:ext cx="502920" cy="73152"/>
          </a:xfrm>
          <a:prstGeom prst="rect">
            <a:avLst/>
          </a:prstGeom>
          <a:solidFill>
            <a:srgbClr val="FFD43B"/>
          </a:solidFill>
          <a:ln w="12700">
            <a:solidFill>
              <a:srgbClr val="FFD43B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4206240" y="2852928"/>
            <a:ext cx="7132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instantiates</a:t>
            </a:r>
            <a:endParaRPr lang="en-US" sz="850" dirty="0"/>
          </a:p>
        </p:txBody>
      </p:sp>
      <p:sp>
        <p:nvSpPr>
          <p:cNvPr id="20" name="Shape 17"/>
          <p:cNvSpPr/>
          <p:nvPr/>
        </p:nvSpPr>
        <p:spPr>
          <a:xfrm>
            <a:off x="4434840" y="2578608"/>
            <a:ext cx="109728" cy="457200"/>
          </a:xfrm>
          <a:prstGeom prst="rect">
            <a:avLst/>
          </a:prstGeom>
          <a:solidFill>
            <a:srgbClr val="FFD43B"/>
          </a:solidFill>
          <a:ln w="12700">
            <a:solidFill>
              <a:srgbClr val="FFD43B"/>
            </a:solidFill>
            <a:prstDash val="solid"/>
          </a:ln>
        </p:spPr>
      </p:sp>
      <p:sp>
        <p:nvSpPr>
          <p:cNvPr id="21" name="Shape 18"/>
          <p:cNvSpPr/>
          <p:nvPr/>
        </p:nvSpPr>
        <p:spPr>
          <a:xfrm>
            <a:off x="4892040" y="914400"/>
            <a:ext cx="3931920" cy="3977640"/>
          </a:xfrm>
          <a:prstGeom prst="rect">
            <a:avLst/>
          </a:prstGeom>
          <a:solidFill>
            <a:srgbClr val="1E3A5F"/>
          </a:solidFill>
          <a:ln w="25400">
            <a:solidFill>
              <a:srgbClr val="22C55E"/>
            </a:solidFill>
            <a:prstDash val="solid"/>
          </a:ln>
          <a:effectLst>
            <a:outerShdw blurRad="1270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22" name="Shape 19"/>
          <p:cNvSpPr/>
          <p:nvPr/>
        </p:nvSpPr>
        <p:spPr>
          <a:xfrm>
            <a:off x="4892040" y="914400"/>
            <a:ext cx="3931920" cy="640080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pic>
        <p:nvPicPr>
          <p:cNvPr id="2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47488" y="1005840"/>
            <a:ext cx="457200" cy="457200"/>
          </a:xfrm>
          <a:prstGeom prst="rect">
            <a:avLst/>
          </a:prstGeom>
        </p:spPr>
      </p:pic>
      <p:sp>
        <p:nvSpPr>
          <p:cNvPr id="24" name="Text 20"/>
          <p:cNvSpPr/>
          <p:nvPr/>
        </p:nvSpPr>
        <p:spPr>
          <a:xfrm>
            <a:off x="5577840" y="1024128"/>
            <a:ext cx="30175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OBJECT  (Instance)</a:t>
            </a:r>
            <a:endParaRPr lang="en-US" sz="1600" dirty="0"/>
          </a:p>
        </p:txBody>
      </p:sp>
      <p:sp>
        <p:nvSpPr>
          <p:cNvPr id="25" name="Text 21"/>
          <p:cNvSpPr/>
          <p:nvPr/>
        </p:nvSpPr>
        <p:spPr>
          <a:xfrm>
            <a:off x="5047488" y="169164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EE7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What:</a:t>
            </a:r>
            <a:endParaRPr lang="en-US" sz="1100" dirty="0"/>
          </a:p>
        </p:txBody>
      </p:sp>
      <p:sp>
        <p:nvSpPr>
          <p:cNvPr id="26" name="Text 22"/>
          <p:cNvSpPr/>
          <p:nvPr/>
        </p:nvSpPr>
        <p:spPr>
          <a:xfrm>
            <a:off x="5980176" y="1691640"/>
            <a:ext cx="2606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specific instance created from a class</a:t>
            </a:r>
            <a:endParaRPr lang="en-US" sz="1100" dirty="0"/>
          </a:p>
        </p:txBody>
      </p:sp>
      <p:sp>
        <p:nvSpPr>
          <p:cNvPr id="27" name="Text 23"/>
          <p:cNvSpPr/>
          <p:nvPr/>
        </p:nvSpPr>
        <p:spPr>
          <a:xfrm>
            <a:off x="5047488" y="2258568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EE7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Contains:</a:t>
            </a:r>
            <a:endParaRPr lang="en-US" sz="1100" dirty="0"/>
          </a:p>
        </p:txBody>
      </p:sp>
      <p:sp>
        <p:nvSpPr>
          <p:cNvPr id="28" name="Text 24"/>
          <p:cNvSpPr/>
          <p:nvPr/>
        </p:nvSpPr>
        <p:spPr>
          <a:xfrm>
            <a:off x="5980176" y="2258568"/>
            <a:ext cx="2606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Its own data values for each attribute</a:t>
            </a:r>
            <a:endParaRPr lang="en-US" sz="1100" dirty="0"/>
          </a:p>
        </p:txBody>
      </p:sp>
      <p:sp>
        <p:nvSpPr>
          <p:cNvPr id="29" name="Text 25"/>
          <p:cNvSpPr/>
          <p:nvPr/>
        </p:nvSpPr>
        <p:spPr>
          <a:xfrm>
            <a:off x="5047488" y="2825496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EE7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Created:</a:t>
            </a:r>
            <a:endParaRPr lang="en-US" sz="1100" dirty="0"/>
          </a:p>
        </p:txBody>
      </p:sp>
      <p:sp>
        <p:nvSpPr>
          <p:cNvPr id="30" name="Text 26"/>
          <p:cNvSpPr/>
          <p:nvPr/>
        </p:nvSpPr>
        <p:spPr>
          <a:xfrm>
            <a:off x="5980176" y="2825496"/>
            <a:ext cx="2606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many times as needed</a:t>
            </a:r>
            <a:endParaRPr lang="en-US" sz="1100" dirty="0"/>
          </a:p>
        </p:txBody>
      </p:sp>
      <p:sp>
        <p:nvSpPr>
          <p:cNvPr id="31" name="Text 27"/>
          <p:cNvSpPr/>
          <p:nvPr/>
        </p:nvSpPr>
        <p:spPr>
          <a:xfrm>
            <a:off x="5047488" y="3392424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EE7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Memory:</a:t>
            </a:r>
            <a:endParaRPr lang="en-US" sz="1100" dirty="0"/>
          </a:p>
        </p:txBody>
      </p:sp>
      <p:sp>
        <p:nvSpPr>
          <p:cNvPr id="32" name="Text 28"/>
          <p:cNvSpPr/>
          <p:nvPr/>
        </p:nvSpPr>
        <p:spPr>
          <a:xfrm>
            <a:off x="5980176" y="3392424"/>
            <a:ext cx="2606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occupy memory when created</a:t>
            </a:r>
            <a:endParaRPr lang="en-US" sz="1100" dirty="0"/>
          </a:p>
        </p:txBody>
      </p:sp>
      <p:sp>
        <p:nvSpPr>
          <p:cNvPr id="33" name="Text 29"/>
          <p:cNvSpPr/>
          <p:nvPr/>
        </p:nvSpPr>
        <p:spPr>
          <a:xfrm>
            <a:off x="5047488" y="395935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EE7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</a:t>
            </a:r>
            <a:endParaRPr lang="en-US" sz="1100" dirty="0"/>
          </a:p>
        </p:txBody>
      </p:sp>
      <p:sp>
        <p:nvSpPr>
          <p:cNvPr id="34" name="Text 30"/>
          <p:cNvSpPr/>
          <p:nvPr/>
        </p:nvSpPr>
        <p:spPr>
          <a:xfrm>
            <a:off x="5980176" y="3959352"/>
            <a:ext cx="2606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my_car = Car()  ← this is an object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2332"/>
          </a:solidFill>
          <a:ln w="12700">
            <a:solidFill>
              <a:srgbClr val="1A233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18872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Real-World Examples of Classes &amp; Objects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56032" y="960120"/>
            <a:ext cx="2788920" cy="3977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56032" y="960120"/>
            <a:ext cx="2788920" cy="731520"/>
          </a:xfrm>
          <a:prstGeom prst="rect">
            <a:avLst/>
          </a:prstGeom>
          <a:solidFill>
            <a:srgbClr val="3776AB"/>
          </a:solidFill>
          <a:ln w="12700">
            <a:solidFill>
              <a:srgbClr val="3776AB"/>
            </a:solidFill>
            <a:prstDash val="solid"/>
          </a:ln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192" y="105156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41832" y="109728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Car: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393192" y="182880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377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Attributes  (data stored)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393192" y="2130552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self.brand</a:t>
            </a:r>
            <a:endParaRPr lang="en-US" sz="1050" dirty="0"/>
          </a:p>
        </p:txBody>
      </p:sp>
      <p:sp>
        <p:nvSpPr>
          <p:cNvPr id="10" name="Text 7"/>
          <p:cNvSpPr/>
          <p:nvPr/>
        </p:nvSpPr>
        <p:spPr>
          <a:xfrm>
            <a:off x="393192" y="2377440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self.color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393192" y="2624328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self.speed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393192" y="2871216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self.fuel_level</a:t>
            </a:r>
            <a:endParaRPr lang="en-US" sz="1050" dirty="0"/>
          </a:p>
        </p:txBody>
      </p:sp>
      <p:sp>
        <p:nvSpPr>
          <p:cNvPr id="13" name="Text 10"/>
          <p:cNvSpPr/>
          <p:nvPr/>
        </p:nvSpPr>
        <p:spPr>
          <a:xfrm>
            <a:off x="393192" y="318211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377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Methods  (actions)</a:t>
            </a:r>
            <a:endParaRPr lang="en-US" sz="1050" dirty="0"/>
          </a:p>
        </p:txBody>
      </p:sp>
      <p:sp>
        <p:nvSpPr>
          <p:cNvPr id="14" name="Text 11"/>
          <p:cNvSpPr/>
          <p:nvPr/>
        </p:nvSpPr>
        <p:spPr>
          <a:xfrm>
            <a:off x="393192" y="3474720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accelerate()</a:t>
            </a:r>
            <a:endParaRPr lang="en-US" sz="1050" dirty="0"/>
          </a:p>
        </p:txBody>
      </p:sp>
      <p:sp>
        <p:nvSpPr>
          <p:cNvPr id="15" name="Text 12"/>
          <p:cNvSpPr/>
          <p:nvPr/>
        </p:nvSpPr>
        <p:spPr>
          <a:xfrm>
            <a:off x="393192" y="3721608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brake()</a:t>
            </a:r>
            <a:endParaRPr lang="en-US" sz="1050" dirty="0"/>
          </a:p>
        </p:txBody>
      </p:sp>
      <p:sp>
        <p:nvSpPr>
          <p:cNvPr id="16" name="Text 13"/>
          <p:cNvSpPr/>
          <p:nvPr/>
        </p:nvSpPr>
        <p:spPr>
          <a:xfrm>
            <a:off x="393192" y="3968496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honk()</a:t>
            </a: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393192" y="4215384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refuel()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3163824" y="960120"/>
            <a:ext cx="2788920" cy="3977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3163824" y="960120"/>
            <a:ext cx="2788920" cy="73152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pic>
        <p:nvPicPr>
          <p:cNvPr id="2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0984" y="1051560"/>
            <a:ext cx="457200" cy="457200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3849624" y="109728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Student:</a:t>
            </a:r>
            <a:endParaRPr lang="en-US" sz="1600" dirty="0"/>
          </a:p>
        </p:txBody>
      </p:sp>
      <p:sp>
        <p:nvSpPr>
          <p:cNvPr id="22" name="Text 18"/>
          <p:cNvSpPr/>
          <p:nvPr/>
        </p:nvSpPr>
        <p:spPr>
          <a:xfrm>
            <a:off x="3300984" y="182880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Attributes  (data stored)</a:t>
            </a:r>
            <a:endParaRPr lang="en-US" sz="1050" dirty="0"/>
          </a:p>
        </p:txBody>
      </p:sp>
      <p:sp>
        <p:nvSpPr>
          <p:cNvPr id="23" name="Text 19"/>
          <p:cNvSpPr/>
          <p:nvPr/>
        </p:nvSpPr>
        <p:spPr>
          <a:xfrm>
            <a:off x="3300984" y="2130552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self.name</a:t>
            </a:r>
            <a:endParaRPr lang="en-US" sz="1050" dirty="0"/>
          </a:p>
        </p:txBody>
      </p:sp>
      <p:sp>
        <p:nvSpPr>
          <p:cNvPr id="24" name="Text 20"/>
          <p:cNvSpPr/>
          <p:nvPr/>
        </p:nvSpPr>
        <p:spPr>
          <a:xfrm>
            <a:off x="3300984" y="2377440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self.roll_no</a:t>
            </a:r>
            <a:endParaRPr lang="en-US" sz="1050" dirty="0"/>
          </a:p>
        </p:txBody>
      </p:sp>
      <p:sp>
        <p:nvSpPr>
          <p:cNvPr id="25" name="Text 21"/>
          <p:cNvSpPr/>
          <p:nvPr/>
        </p:nvSpPr>
        <p:spPr>
          <a:xfrm>
            <a:off x="3300984" y="2624328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self.marks</a:t>
            </a:r>
            <a:endParaRPr lang="en-US" sz="1050" dirty="0"/>
          </a:p>
        </p:txBody>
      </p:sp>
      <p:sp>
        <p:nvSpPr>
          <p:cNvPr id="26" name="Text 22"/>
          <p:cNvSpPr/>
          <p:nvPr/>
        </p:nvSpPr>
        <p:spPr>
          <a:xfrm>
            <a:off x="3300984" y="2871216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self.grade</a:t>
            </a:r>
            <a:endParaRPr lang="en-US" sz="1050" dirty="0"/>
          </a:p>
        </p:txBody>
      </p:sp>
      <p:sp>
        <p:nvSpPr>
          <p:cNvPr id="27" name="Text 23"/>
          <p:cNvSpPr/>
          <p:nvPr/>
        </p:nvSpPr>
        <p:spPr>
          <a:xfrm>
            <a:off x="3300984" y="318211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Methods  (actions)</a:t>
            </a:r>
            <a:endParaRPr lang="en-US" sz="1050" dirty="0"/>
          </a:p>
        </p:txBody>
      </p:sp>
      <p:sp>
        <p:nvSpPr>
          <p:cNvPr id="28" name="Text 24"/>
          <p:cNvSpPr/>
          <p:nvPr/>
        </p:nvSpPr>
        <p:spPr>
          <a:xfrm>
            <a:off x="3300984" y="3474720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study()</a:t>
            </a:r>
            <a:endParaRPr lang="en-US" sz="1050" dirty="0"/>
          </a:p>
        </p:txBody>
      </p:sp>
      <p:sp>
        <p:nvSpPr>
          <p:cNvPr id="29" name="Text 25"/>
          <p:cNvSpPr/>
          <p:nvPr/>
        </p:nvSpPr>
        <p:spPr>
          <a:xfrm>
            <a:off x="3300984" y="3721608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submit_assignment()</a:t>
            </a:r>
            <a:endParaRPr lang="en-US" sz="1050" dirty="0"/>
          </a:p>
        </p:txBody>
      </p:sp>
      <p:sp>
        <p:nvSpPr>
          <p:cNvPr id="30" name="Text 26"/>
          <p:cNvSpPr/>
          <p:nvPr/>
        </p:nvSpPr>
        <p:spPr>
          <a:xfrm>
            <a:off x="3300984" y="3968496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get_grade()</a:t>
            </a:r>
            <a:endParaRPr lang="en-US" sz="1050" dirty="0"/>
          </a:p>
        </p:txBody>
      </p:sp>
      <p:sp>
        <p:nvSpPr>
          <p:cNvPr id="31" name="Text 27"/>
          <p:cNvSpPr/>
          <p:nvPr/>
        </p:nvSpPr>
        <p:spPr>
          <a:xfrm>
            <a:off x="3300984" y="4215384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attend_class()</a:t>
            </a:r>
            <a:endParaRPr lang="en-US" sz="1050" dirty="0"/>
          </a:p>
        </p:txBody>
      </p:sp>
      <p:sp>
        <p:nvSpPr>
          <p:cNvPr id="32" name="Shape 28"/>
          <p:cNvSpPr/>
          <p:nvPr/>
        </p:nvSpPr>
        <p:spPr>
          <a:xfrm>
            <a:off x="6071616" y="960120"/>
            <a:ext cx="2788920" cy="3977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3" name="Shape 29"/>
          <p:cNvSpPr/>
          <p:nvPr/>
        </p:nvSpPr>
        <p:spPr>
          <a:xfrm>
            <a:off x="6071616" y="960120"/>
            <a:ext cx="2788920" cy="731520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pic>
        <p:nvPicPr>
          <p:cNvPr id="3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08776" y="1051560"/>
            <a:ext cx="457200" cy="457200"/>
          </a:xfrm>
          <a:prstGeom prst="rect">
            <a:avLst/>
          </a:prstGeom>
        </p:spPr>
      </p:pic>
      <p:sp>
        <p:nvSpPr>
          <p:cNvPr id="35" name="Text 30"/>
          <p:cNvSpPr/>
          <p:nvPr/>
        </p:nvSpPr>
        <p:spPr>
          <a:xfrm>
            <a:off x="6757416" y="109728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Mobile:</a:t>
            </a:r>
            <a:endParaRPr lang="en-US" sz="1600" dirty="0"/>
          </a:p>
        </p:txBody>
      </p:sp>
      <p:sp>
        <p:nvSpPr>
          <p:cNvPr id="36" name="Text 31"/>
          <p:cNvSpPr/>
          <p:nvPr/>
        </p:nvSpPr>
        <p:spPr>
          <a:xfrm>
            <a:off x="6208776" y="182880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Attributes  (data stored)</a:t>
            </a:r>
            <a:endParaRPr lang="en-US" sz="1050" dirty="0"/>
          </a:p>
        </p:txBody>
      </p:sp>
      <p:sp>
        <p:nvSpPr>
          <p:cNvPr id="37" name="Text 32"/>
          <p:cNvSpPr/>
          <p:nvPr/>
        </p:nvSpPr>
        <p:spPr>
          <a:xfrm>
            <a:off x="6208776" y="2130552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self.brand</a:t>
            </a:r>
            <a:endParaRPr lang="en-US" sz="1050" dirty="0"/>
          </a:p>
        </p:txBody>
      </p:sp>
      <p:sp>
        <p:nvSpPr>
          <p:cNvPr id="38" name="Text 33"/>
          <p:cNvSpPr/>
          <p:nvPr/>
        </p:nvSpPr>
        <p:spPr>
          <a:xfrm>
            <a:off x="6208776" y="2377440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self.model</a:t>
            </a:r>
            <a:endParaRPr lang="en-US" sz="1050" dirty="0"/>
          </a:p>
        </p:txBody>
      </p:sp>
      <p:sp>
        <p:nvSpPr>
          <p:cNvPr id="39" name="Text 34"/>
          <p:cNvSpPr/>
          <p:nvPr/>
        </p:nvSpPr>
        <p:spPr>
          <a:xfrm>
            <a:off x="6208776" y="2624328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self.battery</a:t>
            </a:r>
            <a:endParaRPr lang="en-US" sz="1050" dirty="0"/>
          </a:p>
        </p:txBody>
      </p:sp>
      <p:sp>
        <p:nvSpPr>
          <p:cNvPr id="40" name="Text 35"/>
          <p:cNvSpPr/>
          <p:nvPr/>
        </p:nvSpPr>
        <p:spPr>
          <a:xfrm>
            <a:off x="6208776" y="2871216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self.storage</a:t>
            </a:r>
            <a:endParaRPr lang="en-US" sz="1050" dirty="0"/>
          </a:p>
        </p:txBody>
      </p:sp>
      <p:sp>
        <p:nvSpPr>
          <p:cNvPr id="41" name="Text 36"/>
          <p:cNvSpPr/>
          <p:nvPr/>
        </p:nvSpPr>
        <p:spPr>
          <a:xfrm>
            <a:off x="6208776" y="318211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Methods  (actions)</a:t>
            </a:r>
            <a:endParaRPr lang="en-US" sz="1050" dirty="0"/>
          </a:p>
        </p:txBody>
      </p:sp>
      <p:sp>
        <p:nvSpPr>
          <p:cNvPr id="42" name="Text 37"/>
          <p:cNvSpPr/>
          <p:nvPr/>
        </p:nvSpPr>
        <p:spPr>
          <a:xfrm>
            <a:off x="6208776" y="3474720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make_call()</a:t>
            </a:r>
            <a:endParaRPr lang="en-US" sz="1050" dirty="0"/>
          </a:p>
        </p:txBody>
      </p:sp>
      <p:sp>
        <p:nvSpPr>
          <p:cNvPr id="43" name="Text 38"/>
          <p:cNvSpPr/>
          <p:nvPr/>
        </p:nvSpPr>
        <p:spPr>
          <a:xfrm>
            <a:off x="6208776" y="3721608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send_sms()</a:t>
            </a:r>
            <a:endParaRPr lang="en-US" sz="1050" dirty="0"/>
          </a:p>
        </p:txBody>
      </p:sp>
      <p:sp>
        <p:nvSpPr>
          <p:cNvPr id="44" name="Text 39"/>
          <p:cNvSpPr/>
          <p:nvPr/>
        </p:nvSpPr>
        <p:spPr>
          <a:xfrm>
            <a:off x="6208776" y="3968496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take_photo()</a:t>
            </a:r>
            <a:endParaRPr lang="en-US" sz="1050" dirty="0"/>
          </a:p>
        </p:txBody>
      </p:sp>
      <p:sp>
        <p:nvSpPr>
          <p:cNvPr id="45" name="Text 40"/>
          <p:cNvSpPr/>
          <p:nvPr/>
        </p:nvSpPr>
        <p:spPr>
          <a:xfrm>
            <a:off x="6208776" y="4215384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15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charge()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0" y="274320"/>
            <a:ext cx="3931920" cy="41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2000" b="1" dirty="0">
                <a:solidFill>
                  <a:srgbClr val="2434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0" dirty="0"/>
          </a:p>
        </p:txBody>
      </p:sp>
      <p:sp>
        <p:nvSpPr>
          <p:cNvPr id="3" name="Shape 1"/>
          <p:cNvSpPr/>
          <p:nvPr/>
        </p:nvSpPr>
        <p:spPr>
          <a:xfrm>
            <a:off x="457200" y="1417320"/>
            <a:ext cx="109728" cy="246888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77240" y="14630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3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03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777240" y="1828800"/>
            <a:ext cx="5943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Python Class</a:t>
            </a:r>
            <a:endParaRPr lang="en-US" sz="5200" dirty="0"/>
          </a:p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Syntax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777240" y="3429000"/>
            <a:ext cx="5943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 •  __init__  •  self  •  Objects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1669</Words>
  <Application>Microsoft Office PowerPoint</Application>
  <PresentationFormat>On-screen Show (16:9)</PresentationFormat>
  <Paragraphs>314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Consolas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OOP in Python</dc:title>
  <dc:subject>PptxGenJS Presentation</dc:subject>
  <dc:creator>Python Professor</dc:creator>
  <cp:lastModifiedBy>bhaskar dhuri</cp:lastModifiedBy>
  <cp:revision>4</cp:revision>
  <dcterms:created xsi:type="dcterms:W3CDTF">2026-03-12T06:53:44Z</dcterms:created>
  <dcterms:modified xsi:type="dcterms:W3CDTF">2026-03-16T06:26:03Z</dcterms:modified>
</cp:coreProperties>
</file>